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6256000" cy="9144000"/>
  <p:notesSz cx="6858000" cy="9144000"/>
  <p:defaultTex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38" autoAdjust="0"/>
  </p:normalViewPr>
  <p:slideViewPr>
    <p:cSldViewPr snapToGrid="0" snapToObjects="1">
      <p:cViewPr varScale="1">
        <p:scale>
          <a:sx n="51" d="100"/>
          <a:sy n="51" d="100"/>
        </p:scale>
        <p:origin x="-968" y="-104"/>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19418238"/>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Theme - where the money comes from, who are the good guys, the bad guys and what motivates people organizations and countries.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pPr lvl="0"/>
            <a:endParaRPr/>
          </a:p>
        </p:txBody>
      </p:sp>
      <p:sp>
        <p:nvSpPr>
          <p:cNvPr id="973" name="Shape 973"/>
          <p:cNvSpPr>
            <a:spLocks noGrp="1"/>
          </p:cNvSpPr>
          <p:nvPr>
            <p:ph type="body" sz="quarter" idx="1"/>
          </p:nvPr>
        </p:nvSpPr>
        <p:spPr>
          <a:prstGeom prst="rect">
            <a:avLst/>
          </a:prstGeom>
        </p:spPr>
        <p:txBody>
          <a:bodyPr/>
          <a:lstStyle/>
          <a:p>
            <a:pPr lvl="0">
              <a:defRPr sz="1800"/>
            </a:pPr>
            <a:r>
              <a:rPr sz="2000"/>
              <a:t>No one is wealthy, all content to wander in a problem space with a curious and open mind, listening to ideas and riffing on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Shape 1001"/>
          <p:cNvSpPr>
            <a:spLocks noGrp="1" noRot="1" noChangeAspect="1"/>
          </p:cNvSpPr>
          <p:nvPr>
            <p:ph type="sldImg"/>
          </p:nvPr>
        </p:nvSpPr>
        <p:spPr>
          <a:prstGeom prst="rect">
            <a:avLst/>
          </a:prstGeom>
        </p:spPr>
        <p:txBody>
          <a:bodyPr/>
          <a:lstStyle/>
          <a:p>
            <a:pPr lvl="0"/>
            <a:endParaRPr/>
          </a:p>
        </p:txBody>
      </p:sp>
      <p:sp>
        <p:nvSpPr>
          <p:cNvPr id="1002" name="Shape 1002"/>
          <p:cNvSpPr>
            <a:spLocks noGrp="1"/>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lvl="0">
              <a:defRPr sz="1800"/>
            </a:pPr>
            <a:r>
              <a:rPr sz="1200"/>
              <a:t>It is OK to disagree with my points in the chat room.   You can even bring in all kinds of other resources tomake your points.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defRPr sz="1800"/>
            </a:pPr>
            <a:r>
              <a:rPr sz="2000"/>
              <a:t>"Governing dynamics..."  Adam Smith the father of modern Ecomonics.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Shape 606"/>
          <p:cNvSpPr>
            <a:spLocks noGrp="1" noRot="1" noChangeAspect="1"/>
          </p:cNvSpPr>
          <p:nvPr>
            <p:ph type="sldImg"/>
          </p:nvPr>
        </p:nvSpPr>
        <p:spPr>
          <a:prstGeom prst="rect">
            <a:avLst/>
          </a:prstGeom>
        </p:spPr>
        <p:txBody>
          <a:bodyPr/>
          <a:lstStyle/>
          <a:p>
            <a:pPr lvl="0"/>
            <a:endParaRPr/>
          </a:p>
        </p:txBody>
      </p:sp>
      <p:sp>
        <p:nvSpPr>
          <p:cNvPr id="607" name="Shape 607"/>
          <p:cNvSpPr>
            <a:spLocks noGrp="1"/>
          </p:cNvSpPr>
          <p:nvPr>
            <p:ph type="body" sz="quarter" idx="1"/>
          </p:nvPr>
        </p:nvSpPr>
        <p:spPr>
          <a:prstGeom prst="rect">
            <a:avLst/>
          </a:prstGeom>
        </p:spPr>
        <p:txBody>
          <a:bodyPr/>
          <a:lstStyle>
            <a:lvl1pPr>
              <a:defRPr sz="1600">
                <a:solidFill>
                  <a:srgbClr val="333333"/>
                </a:solidFill>
                <a:latin typeface="Marker Felt"/>
                <a:ea typeface="Marker Felt"/>
                <a:cs typeface="Marker Felt"/>
                <a:sym typeface="Marker Felt"/>
              </a:defRPr>
            </a:lvl1pPr>
          </a:lstStyle>
          <a:p>
            <a:pPr lvl="0">
              <a:defRPr sz="1800">
                <a:solidFill>
                  <a:srgbClr val="000000"/>
                </a:solidFill>
              </a:defRPr>
            </a:pPr>
            <a:r>
              <a:rPr sz="1600">
                <a:solidFill>
                  <a:srgbClr val="333333"/>
                </a:solidFill>
              </a:rPr>
              <a:t>This needs to be a 3270 terminal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prstGeom prst="rect">
            <a:avLst/>
          </a:prstGeom>
        </p:spPr>
        <p:txBody>
          <a:bodyPr/>
          <a:lstStyle/>
          <a:p>
            <a:pPr lvl="0"/>
            <a:endParaRPr/>
          </a:p>
        </p:txBody>
      </p:sp>
      <p:sp>
        <p:nvSpPr>
          <p:cNvPr id="625" name="Shape 625"/>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Early approach = store and forward:  at each hop, wait until the whole message arrives, then pass on.  Problem:  if a big message gets in line first, a small message has to wait forever.  Alternative:  packets.  Small chunks of message that can be interleaved on the “wire”, and then re-assembled at the destination.  (Example: M1  message that take 5 minutes from A to B; M2 message that takes 1 second.  In store and forward, if M1 is there first, M2 takes 5 minutes and 1 second.  If packet-switching, if M1 gets there first, then once M2 arrives, it has a 50% chance of transmitting next, so on average it will take 1.5 seconds (sometimes 1, sometimes 2), and M2 will take 5 min. and 1 sec.)</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And even better, can break up a message and send it over different paths, depending on traffic conditions, re-assembling at the other end.</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With store-and-forward, the intermediate machines were regular old general purpose computers.  With the introduction of packet-switching, developed special processors, called routers, that we tuned to the problem of “routing”:  forwarding on messages.</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Seems obvious now—but working out the details was challenging; took 20 years of work.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pPr lvl="0"/>
            <a:endParaRPr/>
          </a:p>
        </p:txBody>
      </p:sp>
      <p:sp>
        <p:nvSpPr>
          <p:cNvPr id="635" name="Shape 635"/>
          <p:cNvSpPr>
            <a:spLocks noGrp="1"/>
          </p:cNvSpPr>
          <p:nvPr>
            <p:ph type="body" sz="quarter" idx="1"/>
          </p:nvPr>
        </p:nvSpPr>
        <p:spPr>
          <a:prstGeom prst="rect">
            <a:avLst/>
          </a:prstGeom>
        </p:spPr>
        <p:txBody>
          <a:bodyPr/>
          <a:lstStyle/>
          <a:p>
            <a:pPr lvl="0">
              <a:defRPr sz="1800"/>
            </a:pPr>
            <a:r>
              <a:rPr sz="2000"/>
              <a:t>Note: Don't go into too much internal detail here - will hit again.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prstGeom prst="rect">
            <a:avLst/>
          </a:prstGeom>
        </p:spPr>
        <p:txBody>
          <a:bodyPr/>
          <a:lstStyle/>
          <a:p>
            <a:pPr lvl="0"/>
            <a:endParaRPr/>
          </a:p>
        </p:txBody>
      </p:sp>
      <p:sp>
        <p:nvSpPr>
          <p:cNvPr id="762" name="Shape 762"/>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Here’s what today’s internet looks like.</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Have LANs:  LAN = network in an area where you can legally drag a cable without getting into trouble; WAN = if you tried to do that, you’d be breaking the law</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LANs connected together into a WAN</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WAN use routers the transmit data</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Can connect to a WAN via a cable modem or DSL (digital subscriber line);  connect within a LAN via ethernet or wifi</a:t>
            </a:r>
          </a:p>
          <a:p>
            <a:pPr lvl="0" defTabSz="457200">
              <a:defRPr sz="1800"/>
            </a:pPr>
            <a:endParaRPr sz="1200">
              <a:latin typeface="Helvetica"/>
              <a:ea typeface="Helvetica"/>
              <a:cs typeface="Helvetica"/>
              <a:sym typeface="Helvetica"/>
            </a:endParaRPr>
          </a:p>
          <a:p>
            <a:pPr lvl="0" defTabSz="457200">
              <a:defRPr sz="1800"/>
            </a:pPr>
            <a:endParaRPr sz="1200">
              <a:latin typeface="Helvetica"/>
              <a:ea typeface="Helvetica"/>
              <a:cs typeface="Helvetica"/>
              <a:sym typeface="Helveti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pPr lvl="0"/>
            <a:endParaRPr/>
          </a:p>
        </p:txBody>
      </p:sp>
      <p:sp>
        <p:nvSpPr>
          <p:cNvPr id="776" name="Shape 776"/>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Usually we treat the internet as an abstraction or “black box”, but if we want to, we can peer into the internet to see how the packets move from one location to another—what is the path of hops?</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While every router has on average some wrong information, there are some mistakes that cause huge problem:  one is the existence of loops.</a:t>
            </a:r>
          </a:p>
          <a:p>
            <a:pPr lvl="0" defTabSz="457200">
              <a:defRPr sz="1800"/>
            </a:pPr>
            <a:endParaRPr sz="1200">
              <a:latin typeface="Helvetica"/>
              <a:ea typeface="Helvetica"/>
              <a:cs typeface="Helvetica"/>
              <a:sym typeface="Helvetica"/>
            </a:endParaRPr>
          </a:p>
          <a:p>
            <a:pPr lvl="0" defTabSz="457200">
              <a:defRPr sz="1800"/>
            </a:pPr>
            <a:r>
              <a:rPr sz="1200">
                <a:latin typeface="Helvetica"/>
                <a:ea typeface="Helvetica"/>
                <a:cs typeface="Helvetica"/>
                <a:sym typeface="Helvetica"/>
              </a:rPr>
              <a:t>Note that the loops could be much longer than 3—could be 25 or 30 hops long.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pPr lvl="0"/>
            <a:endParaRPr/>
          </a:p>
        </p:txBody>
      </p:sp>
      <p:sp>
        <p:nvSpPr>
          <p:cNvPr id="833" name="Shape 833"/>
          <p:cNvSpPr>
            <a:spLocks noGrp="1"/>
          </p:cNvSpPr>
          <p:nvPr>
            <p:ph type="body" sz="quarter" idx="1"/>
          </p:nvPr>
        </p:nvSpPr>
        <p:spPr>
          <a:prstGeom prst="rect">
            <a:avLst/>
          </a:prstGeom>
        </p:spPr>
        <p:txBody>
          <a:bodyPr/>
          <a:lstStyle/>
          <a:p>
            <a:pPr lvl="0">
              <a:defRPr sz="1800"/>
            </a:pPr>
            <a:r>
              <a:rPr sz="2000"/>
              <a:t>Copyright folks: Do not replace the picture in the upper left of this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hape 923"/>
          <p:cNvSpPr>
            <a:spLocks noGrp="1" noRot="1" noChangeAspect="1"/>
          </p:cNvSpPr>
          <p:nvPr>
            <p:ph type="sldImg"/>
          </p:nvPr>
        </p:nvSpPr>
        <p:spPr>
          <a:prstGeom prst="rect">
            <a:avLst/>
          </a:prstGeom>
        </p:spPr>
        <p:txBody>
          <a:bodyPr/>
          <a:lstStyle/>
          <a:p>
            <a:pPr lvl="0"/>
            <a:endParaRPr/>
          </a:p>
        </p:txBody>
      </p:sp>
      <p:sp>
        <p:nvSpPr>
          <p:cNvPr id="924" name="Shape 924"/>
          <p:cNvSpPr>
            <a:spLocks noGrp="1"/>
          </p:cNvSpPr>
          <p:nvPr>
            <p:ph type="body" sz="quarter" idx="1"/>
          </p:nvPr>
        </p:nvSpPr>
        <p:spPr>
          <a:prstGeom prst="rect">
            <a:avLst/>
          </a:prstGeom>
        </p:spPr>
        <p:txBody>
          <a:bodyPr/>
          <a:lstStyle/>
          <a:p>
            <a:pPr lvl="0">
              <a:defRPr sz="1800"/>
            </a:pPr>
            <a:r>
              <a:rPr sz="2000"/>
              <a:t>Why does innovation lightening strike twice?  Culture.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55700" y="1536700"/>
            <a:ext cx="13931900" cy="3086100"/>
          </a:xfrm>
          <a:prstGeom prst="rect">
            <a:avLst/>
          </a:prstGeom>
        </p:spPr>
        <p:txBody>
          <a:bodyPr lIns="38100" tIns="38100" rIns="38100" bIns="38100" anchor="b"/>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7" name="Shape 7"/>
          <p:cNvSpPr>
            <a:spLocks noGrp="1"/>
          </p:cNvSpPr>
          <p:nvPr>
            <p:ph type="body" idx="1"/>
          </p:nvPr>
        </p:nvSpPr>
        <p:spPr>
          <a:xfrm>
            <a:off x="1155700" y="4711700"/>
            <a:ext cx="13931900" cy="1054100"/>
          </a:xfrm>
          <a:prstGeom prst="rect">
            <a:avLst/>
          </a:prstGeom>
        </p:spPr>
        <p:txBody>
          <a:bodyPr lIns="38100" tIns="38100" rIns="38100" bIns="38100"/>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27" name="Black_photo-v-1.pdf"/>
          <p:cNvPicPr/>
          <p:nvPr/>
        </p:nvPicPr>
        <p:blipFill>
          <a:blip r:embed="rId2">
            <a:extLst/>
          </a:blip>
          <a:stretch>
            <a:fillRect/>
          </a:stretch>
        </p:blipFill>
        <p:spPr>
          <a:xfrm>
            <a:off x="0" y="0"/>
            <a:ext cx="16256001" cy="9144001"/>
          </a:xfrm>
          <a:prstGeom prst="rect">
            <a:avLst/>
          </a:prstGeom>
          <a:ln w="12700">
            <a:miter lim="400000"/>
          </a:ln>
        </p:spPr>
      </p:pic>
      <p:sp>
        <p:nvSpPr>
          <p:cNvPr id="28" name="Shape 28"/>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29" name="Shape 29"/>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bg>
      <p:bgPr>
        <a:solidFill>
          <a:srgbClr val="000000"/>
        </a:solidFill>
        <a:effectLst/>
      </p:bgPr>
    </p:bg>
    <p:spTree>
      <p:nvGrpSpPr>
        <p:cNvPr id="1" name=""/>
        <p:cNvGrpSpPr/>
        <p:nvPr/>
      </p:nvGrpSpPr>
      <p:grpSpPr>
        <a:xfrm>
          <a:off x="0" y="0"/>
          <a:ext cx="0" cy="0"/>
          <a:chOff x="0" y="0"/>
          <a:chExt cx="0" cy="0"/>
        </a:xfrm>
      </p:grpSpPr>
      <p:sp>
        <p:nvSpPr>
          <p:cNvPr id="31" name="Shape 31"/>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32" name="Shape 32"/>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pic>
        <p:nvPicPr>
          <p:cNvPr id="34" name="Black_photo-bullets-1.pdf"/>
          <p:cNvPicPr/>
          <p:nvPr/>
        </p:nvPicPr>
        <p:blipFill>
          <a:blip r:embed="rId2">
            <a:extLst/>
          </a:blip>
          <a:stretch>
            <a:fillRect/>
          </a:stretch>
        </p:blipFill>
        <p:spPr>
          <a:xfrm>
            <a:off x="0" y="0"/>
            <a:ext cx="16256001" cy="9144001"/>
          </a:xfrm>
          <a:prstGeom prst="rect">
            <a:avLst/>
          </a:prstGeom>
          <a:ln w="12700">
            <a:miter lim="400000"/>
          </a:ln>
        </p:spPr>
      </p:pic>
      <p:sp>
        <p:nvSpPr>
          <p:cNvPr id="35" name="Shape 35"/>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6" name="Shape 36"/>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bg>
      <p:bgPr>
        <a:solidFill>
          <a:srgbClr val="000000"/>
        </a:solidFill>
        <a:effectLst/>
      </p:bgPr>
    </p:bg>
    <p:spTree>
      <p:nvGrpSpPr>
        <p:cNvPr id="1" name=""/>
        <p:cNvGrpSpPr/>
        <p:nvPr/>
      </p:nvGrpSpPr>
      <p:grpSpPr>
        <a:xfrm>
          <a:off x="0" y="0"/>
          <a:ext cx="0" cy="0"/>
          <a:chOff x="0" y="0"/>
          <a:chExt cx="0" cy="0"/>
        </a:xfrm>
      </p:grpSpPr>
      <p:sp>
        <p:nvSpPr>
          <p:cNvPr id="38" name="Shape 38"/>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9" name="Shape 39"/>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bg>
      <p:bgPr>
        <a:solidFill>
          <a:srgbClr val="000000"/>
        </a:solidFill>
        <a:effectLst/>
      </p:bgPr>
    </p:bg>
    <p:spTree>
      <p:nvGrpSpPr>
        <p:cNvPr id="1" name=""/>
        <p:cNvGrpSpPr/>
        <p:nvPr/>
      </p:nvGrpSpPr>
      <p:grpSpPr>
        <a:xfrm>
          <a:off x="0" y="0"/>
          <a:ext cx="0" cy="0"/>
          <a:chOff x="0" y="0"/>
          <a:chExt cx="0" cy="0"/>
        </a:xfrm>
      </p:grpSpPr>
      <p:sp>
        <p:nvSpPr>
          <p:cNvPr id="41" name="Shape 41"/>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42" name="Shape 42"/>
          <p:cNvSpPr>
            <a:spLocks noGrp="1"/>
          </p:cNvSpPr>
          <p:nvPr>
            <p:ph type="body" idx="1"/>
          </p:nvPr>
        </p:nvSpPr>
        <p:spPr>
          <a:xfrm>
            <a:off x="8851900" y="2603500"/>
            <a:ext cx="62357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44" name="Shape 44"/>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45" name="Shape 45"/>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0" name="Shape 10"/>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bg>
      <p:bgPr>
        <a:solidFill>
          <a:srgbClr val="000000"/>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3" name="Shape 13"/>
          <p:cNvSpPr>
            <a:spLocks noGrp="1"/>
          </p:cNvSpPr>
          <p:nvPr>
            <p:ph type="body" idx="1"/>
          </p:nvPr>
        </p:nvSpPr>
        <p:spPr>
          <a:xfrm>
            <a:off x="1155700" y="2603500"/>
            <a:ext cx="13931900" cy="5702300"/>
          </a:xfrm>
          <a:prstGeom prst="rect">
            <a:avLst/>
          </a:prstGeom>
        </p:spPr>
        <p:txBody>
          <a:bodyPr lIns="38100" tIns="38100" rIns="38100" bIns="38100" numCol="2" spcCol="696595"/>
          <a:lstStyle>
            <a:lvl1pPr marL="685800" marR="0" indent="-469900" defTabSz="546100">
              <a:spcBef>
                <a:spcPts val="35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35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35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35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35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15" name="Shape 15"/>
          <p:cNvSpPr>
            <a:spLocks noGrp="1"/>
          </p:cNvSpPr>
          <p:nvPr>
            <p:ph type="body" idx="1"/>
          </p:nvPr>
        </p:nvSpPr>
        <p:spPr>
          <a:xfrm>
            <a:off x="1155700" y="1181100"/>
            <a:ext cx="13931900" cy="6769100"/>
          </a:xfrm>
          <a:prstGeom prst="rect">
            <a:avLst/>
          </a:prstGeom>
        </p:spPr>
        <p:txBody>
          <a:bodyPr lIns="38100" tIns="38100" rIns="38100" bIns="38100" anchor="ctr"/>
          <a:lstStyle>
            <a:lvl1pPr marL="749300" marR="0" indent="-533400" defTabSz="546100">
              <a:spcBef>
                <a:spcPts val="49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49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49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49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49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1663700" y="241300"/>
            <a:ext cx="129413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1155700" y="2781300"/>
            <a:ext cx="13931900" cy="356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2" name="Black_photo-h-2.pdf"/>
          <p:cNvPicPr/>
          <p:nvPr/>
        </p:nvPicPr>
        <p:blipFill>
          <a:blip r:embed="rId2">
            <a:extLst/>
          </a:blip>
          <a:stretch>
            <a:fillRect/>
          </a:stretch>
        </p:blipFill>
        <p:spPr>
          <a:xfrm>
            <a:off x="0" y="0"/>
            <a:ext cx="16256001" cy="9144001"/>
          </a:xfrm>
          <a:prstGeom prst="rect">
            <a:avLst/>
          </a:prstGeom>
          <a:ln w="12700">
            <a:miter lim="400000"/>
          </a:ln>
        </p:spPr>
      </p:pic>
      <p:sp>
        <p:nvSpPr>
          <p:cNvPr id="23" name="Shape 23"/>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bg>
      <p:bgPr>
        <a:solidFill>
          <a:srgbClr val="000000"/>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12800" y="122766"/>
            <a:ext cx="14630400" cy="2010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uFillTx/>
              </a:defRPr>
            </a:pPr>
            <a:r>
              <a:rPr sz="5800">
                <a:uFill>
                  <a:solidFill/>
                </a:uFill>
              </a:rPr>
              <a:t>Title Text</a:t>
            </a:r>
          </a:p>
        </p:txBody>
      </p:sp>
      <p:sp>
        <p:nvSpPr>
          <p:cNvPr id="3" name="Shape 3"/>
          <p:cNvSpPr>
            <a:spLocks noGrp="1"/>
          </p:cNvSpPr>
          <p:nvPr>
            <p:ph type="body" idx="1"/>
          </p:nvPr>
        </p:nvSpPr>
        <p:spPr>
          <a:xfrm>
            <a:off x="812800" y="2133600"/>
            <a:ext cx="14630400" cy="7010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p>
          <a:p>
            <a:pPr lvl="1">
              <a:defRPr sz="1800">
                <a:uFillTx/>
              </a:defRPr>
            </a:pPr>
            <a:r>
              <a:rPr sz="3600">
                <a:uFill>
                  <a:solidFill/>
                </a:uFill>
              </a:rPr>
              <a:t>Body Level Two</a:t>
            </a:r>
          </a:p>
          <a:p>
            <a:pPr lvl="2">
              <a:defRPr sz="1800">
                <a:uFillTx/>
              </a:defRPr>
            </a:pPr>
            <a:r>
              <a:rPr sz="3200">
                <a:uFill>
                  <a:solidFill/>
                </a:uFill>
              </a:rPr>
              <a:t>Body Level Three</a:t>
            </a:r>
          </a:p>
          <a:p>
            <a:pPr lvl="3">
              <a:defRPr sz="1800">
                <a:uFillTx/>
              </a:defRPr>
            </a:pPr>
            <a:r>
              <a:rPr sz="2600">
                <a:uFill>
                  <a:solidFill/>
                </a:uFill>
              </a:rPr>
              <a:t>Body Level Four</a:t>
            </a:r>
          </a:p>
          <a:p>
            <a:pPr lvl="4">
              <a:defRPr sz="1800">
                <a:uFillTx/>
              </a:defRPr>
            </a:pPr>
            <a:r>
              <a:rPr sz="2600">
                <a:uFill>
                  <a:solidFill/>
                </a:uFill>
              </a:rPr>
              <a:t>Body Level Five</a:t>
            </a:r>
          </a:p>
        </p:txBody>
      </p:sp>
      <p:sp>
        <p:nvSpPr>
          <p:cNvPr id="4" name="Shape 4"/>
          <p:cNvSpPr>
            <a:spLocks noGrp="1"/>
          </p:cNvSpPr>
          <p:nvPr>
            <p:ph type="sldNum" sz="quarter" idx="2"/>
          </p:nvPr>
        </p:nvSpPr>
        <p:spPr>
          <a:xfrm>
            <a:off x="13386527" y="8544983"/>
            <a:ext cx="320279" cy="342901"/>
          </a:xfrm>
          <a:prstGeom prst="rect">
            <a:avLst/>
          </a:prstGeom>
          <a:ln w="12700">
            <a:miter lim="400000"/>
          </a:ln>
        </p:spPr>
        <p:txBody>
          <a:bodyPr wrap="none" lIns="50800" tIns="50800" rIns="50800" bIns="50800" anchor="ctr">
            <a:spAutoFit/>
          </a:bodyPr>
          <a:lstStyle>
            <a:lvl1pPr algn="ctr" defTabSz="774700">
              <a:defRPr sz="1600">
                <a:solidFill>
                  <a:srgbClr val="9B9B9B"/>
                </a:solidFill>
                <a:uFill>
                  <a:solidFill>
                    <a:srgbClr val="9B9B9B"/>
                  </a:solidFill>
                </a:u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xmlns:p14="http://schemas.microsoft.com/office/powerpoint/2010/main" spd="med"/>
  <p:txStyles>
    <p:titleStyle>
      <a:lvl1pPr marL="54186" marR="54186" algn="ctr" defTabSz="609600">
        <a:defRPr sz="5800">
          <a:uFill>
            <a:solidFill/>
          </a:uFill>
          <a:latin typeface="Calibri"/>
          <a:ea typeface="Calibri"/>
          <a:cs typeface="Calibri"/>
          <a:sym typeface="Calibri"/>
        </a:defRPr>
      </a:lvl1pPr>
      <a:lvl2pPr marL="54186" marR="54186" indent="228600" algn="ctr" defTabSz="609600">
        <a:defRPr sz="5800">
          <a:uFill>
            <a:solidFill/>
          </a:uFill>
          <a:latin typeface="Calibri"/>
          <a:ea typeface="Calibri"/>
          <a:cs typeface="Calibri"/>
          <a:sym typeface="Calibri"/>
        </a:defRPr>
      </a:lvl2pPr>
      <a:lvl3pPr marL="54186" marR="54186" indent="457200" algn="ctr" defTabSz="609600">
        <a:defRPr sz="5800">
          <a:uFill>
            <a:solidFill/>
          </a:uFill>
          <a:latin typeface="Calibri"/>
          <a:ea typeface="Calibri"/>
          <a:cs typeface="Calibri"/>
          <a:sym typeface="Calibri"/>
        </a:defRPr>
      </a:lvl3pPr>
      <a:lvl4pPr marL="54186" marR="54186" indent="685800" algn="ctr" defTabSz="609600">
        <a:defRPr sz="5800">
          <a:uFill>
            <a:solidFill/>
          </a:uFill>
          <a:latin typeface="Calibri"/>
          <a:ea typeface="Calibri"/>
          <a:cs typeface="Calibri"/>
          <a:sym typeface="Calibri"/>
        </a:defRPr>
      </a:lvl4pPr>
      <a:lvl5pPr marL="54186" marR="54186" indent="914400" algn="ctr" defTabSz="609600">
        <a:defRPr sz="5800">
          <a:uFill>
            <a:solidFill/>
          </a:uFill>
          <a:latin typeface="Calibri"/>
          <a:ea typeface="Calibri"/>
          <a:cs typeface="Calibri"/>
          <a:sym typeface="Calibri"/>
        </a:defRPr>
      </a:lvl5pPr>
      <a:lvl6pPr marL="54186" marR="54186" indent="1143000" algn="ctr" defTabSz="609600">
        <a:defRPr sz="5800">
          <a:uFill>
            <a:solidFill/>
          </a:uFill>
          <a:latin typeface="Calibri"/>
          <a:ea typeface="Calibri"/>
          <a:cs typeface="Calibri"/>
          <a:sym typeface="Calibri"/>
        </a:defRPr>
      </a:lvl6pPr>
      <a:lvl7pPr marL="54186" marR="54186" indent="1371600" algn="ctr" defTabSz="609600">
        <a:defRPr sz="5800">
          <a:uFill>
            <a:solidFill/>
          </a:uFill>
          <a:latin typeface="Calibri"/>
          <a:ea typeface="Calibri"/>
          <a:cs typeface="Calibri"/>
          <a:sym typeface="Calibri"/>
        </a:defRPr>
      </a:lvl7pPr>
      <a:lvl8pPr marL="54186" marR="54186" indent="1600200" algn="ctr" defTabSz="609600">
        <a:defRPr sz="5800">
          <a:uFill>
            <a:solidFill/>
          </a:uFill>
          <a:latin typeface="Calibri"/>
          <a:ea typeface="Calibri"/>
          <a:cs typeface="Calibri"/>
          <a:sym typeface="Calibri"/>
        </a:defRPr>
      </a:lvl8pPr>
      <a:lvl9pPr marL="54186" marR="54186" indent="1828800" algn="ctr" defTabSz="609600">
        <a:defRPr sz="5800">
          <a:uFill>
            <a:solidFill/>
          </a:uFill>
          <a:latin typeface="Calibri"/>
          <a:ea typeface="Calibri"/>
          <a:cs typeface="Calibri"/>
          <a:sym typeface="Calibri"/>
        </a:defRPr>
      </a:lvl9pPr>
    </p:titleStyle>
    <p:bodyStyle>
      <a:lvl1pPr marL="383540" marR="54186" indent="-342900" defTabSz="609600">
        <a:spcBef>
          <a:spcPts val="1000"/>
        </a:spcBef>
        <a:buClr>
          <a:srgbClr val="000000"/>
        </a:buClr>
        <a:buSzPct val="100000"/>
        <a:buFont typeface="Arial"/>
        <a:buChar char="•"/>
        <a:defRPr sz="4200">
          <a:uFill>
            <a:solidFill/>
          </a:uFill>
          <a:latin typeface="Calibri"/>
          <a:ea typeface="Calibri"/>
          <a:cs typeface="Calibri"/>
          <a:sym typeface="Calibri"/>
        </a:defRPr>
      </a:lvl1pPr>
      <a:lvl2pPr marL="831214" marR="54186" indent="-333374" defTabSz="609600">
        <a:spcBef>
          <a:spcPts val="1000"/>
        </a:spcBef>
        <a:buClr>
          <a:srgbClr val="000000"/>
        </a:buClr>
        <a:buSzPct val="100000"/>
        <a:buFont typeface="Arial"/>
        <a:buChar char="•"/>
        <a:defRPr sz="4200">
          <a:uFill>
            <a:solidFill/>
          </a:uFill>
          <a:latin typeface="Calibri"/>
          <a:ea typeface="Calibri"/>
          <a:cs typeface="Calibri"/>
          <a:sym typeface="Calibri"/>
        </a:defRPr>
      </a:lvl2pPr>
      <a:lvl3pPr marL="1255077" marR="54186" indent="-300037" defTabSz="609600">
        <a:spcBef>
          <a:spcPts val="1000"/>
        </a:spcBef>
        <a:buClr>
          <a:srgbClr val="000000"/>
        </a:buClr>
        <a:buSzPct val="100000"/>
        <a:buFont typeface="Arial"/>
        <a:buChar char="•"/>
        <a:defRPr sz="4200">
          <a:uFill>
            <a:solidFill/>
          </a:uFill>
          <a:latin typeface="Calibri"/>
          <a:ea typeface="Calibri"/>
          <a:cs typeface="Calibri"/>
          <a:sym typeface="Calibri"/>
        </a:defRPr>
      </a:lvl3pPr>
      <a:lvl4pPr marL="17815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4pPr>
      <a:lvl5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5pPr>
      <a:lvl6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6pPr>
      <a:lvl7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7pPr>
      <a:lvl8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8pPr>
      <a:lvl9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9pPr>
    </p:bodyStyle>
    <p:otherStyle>
      <a:lvl1pPr algn="ctr" defTabSz="774700">
        <a:defRPr sz="1600">
          <a:solidFill>
            <a:schemeClr val="tx1"/>
          </a:solidFill>
          <a:uFill>
            <a:solidFill>
              <a:srgbClr val="9B9B9B"/>
            </a:solidFill>
          </a:uFill>
          <a:latin typeface="+mn-lt"/>
          <a:ea typeface="+mn-ea"/>
          <a:cs typeface="+mn-cs"/>
          <a:sym typeface="Calibri"/>
        </a:defRPr>
      </a:lvl1pPr>
      <a:lvl2pPr indent="228600" algn="ctr" defTabSz="774700">
        <a:defRPr sz="1600">
          <a:solidFill>
            <a:schemeClr val="tx1"/>
          </a:solidFill>
          <a:uFill>
            <a:solidFill>
              <a:srgbClr val="9B9B9B"/>
            </a:solidFill>
          </a:uFill>
          <a:latin typeface="+mn-lt"/>
          <a:ea typeface="+mn-ea"/>
          <a:cs typeface="+mn-cs"/>
          <a:sym typeface="Calibri"/>
        </a:defRPr>
      </a:lvl2pPr>
      <a:lvl3pPr indent="457200" algn="ctr" defTabSz="774700">
        <a:defRPr sz="1600">
          <a:solidFill>
            <a:schemeClr val="tx1"/>
          </a:solidFill>
          <a:uFill>
            <a:solidFill>
              <a:srgbClr val="9B9B9B"/>
            </a:solidFill>
          </a:uFill>
          <a:latin typeface="+mn-lt"/>
          <a:ea typeface="+mn-ea"/>
          <a:cs typeface="+mn-cs"/>
          <a:sym typeface="Calibri"/>
        </a:defRPr>
      </a:lvl3pPr>
      <a:lvl4pPr indent="685800" algn="ctr" defTabSz="774700">
        <a:defRPr sz="1600">
          <a:solidFill>
            <a:schemeClr val="tx1"/>
          </a:solidFill>
          <a:uFill>
            <a:solidFill>
              <a:srgbClr val="9B9B9B"/>
            </a:solidFill>
          </a:uFill>
          <a:latin typeface="+mn-lt"/>
          <a:ea typeface="+mn-ea"/>
          <a:cs typeface="+mn-cs"/>
          <a:sym typeface="Calibri"/>
        </a:defRPr>
      </a:lvl4pPr>
      <a:lvl5pPr indent="914400" algn="ctr" defTabSz="774700">
        <a:defRPr sz="1600">
          <a:solidFill>
            <a:schemeClr val="tx1"/>
          </a:solidFill>
          <a:uFill>
            <a:solidFill>
              <a:srgbClr val="9B9B9B"/>
            </a:solidFill>
          </a:uFill>
          <a:latin typeface="+mn-lt"/>
          <a:ea typeface="+mn-ea"/>
          <a:cs typeface="+mn-cs"/>
          <a:sym typeface="Calibri"/>
        </a:defRPr>
      </a:lvl5pPr>
      <a:lvl6pPr indent="1143000" algn="ctr" defTabSz="774700">
        <a:defRPr sz="1600">
          <a:solidFill>
            <a:schemeClr val="tx1"/>
          </a:solidFill>
          <a:uFill>
            <a:solidFill>
              <a:srgbClr val="9B9B9B"/>
            </a:solidFill>
          </a:uFill>
          <a:latin typeface="+mn-lt"/>
          <a:ea typeface="+mn-ea"/>
          <a:cs typeface="+mn-cs"/>
          <a:sym typeface="Calibri"/>
        </a:defRPr>
      </a:lvl6pPr>
      <a:lvl7pPr indent="1371600" algn="ctr" defTabSz="774700">
        <a:defRPr sz="1600">
          <a:solidFill>
            <a:schemeClr val="tx1"/>
          </a:solidFill>
          <a:uFill>
            <a:solidFill>
              <a:srgbClr val="9B9B9B"/>
            </a:solidFill>
          </a:uFill>
          <a:latin typeface="+mn-lt"/>
          <a:ea typeface="+mn-ea"/>
          <a:cs typeface="+mn-cs"/>
          <a:sym typeface="Calibri"/>
        </a:defRPr>
      </a:lvl7pPr>
      <a:lvl8pPr indent="1600200" algn="ctr" defTabSz="774700">
        <a:defRPr sz="1600">
          <a:solidFill>
            <a:schemeClr val="tx1"/>
          </a:solidFill>
          <a:uFill>
            <a:solidFill>
              <a:srgbClr val="9B9B9B"/>
            </a:solidFill>
          </a:uFill>
          <a:latin typeface="+mn-lt"/>
          <a:ea typeface="+mn-ea"/>
          <a:cs typeface="+mn-cs"/>
          <a:sym typeface="Calibri"/>
        </a:defRPr>
      </a:lvl8pPr>
      <a:lvl9pPr indent="1828800" algn="ctr" defTabSz="774700">
        <a:defRPr sz="1600">
          <a:solidFill>
            <a:schemeClr val="tx1"/>
          </a:solidFill>
          <a:uFill>
            <a:solidFill>
              <a:srgbClr val="9B9B9B"/>
            </a:solidFill>
          </a:u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Leased_li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IBM_3270" TargetMode="External"/><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www.flickr.com/photos/stephoto/1519649375/"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www.flickr.com/photos/stephoto/151964937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27.png"/><Relationship Id="rId6" Type="http://schemas.openxmlformats.org/officeDocument/2006/relationships/hyperlink" Target="http://www.clker.com/search/networksym/1"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Cray_X-MP%20" TargetMode="External"/><Relationship Id="rId4" Type="http://schemas.openxmlformats.org/officeDocument/2006/relationships/hyperlink" Target="http://creativecommons.org/licenses/by-sa/2.0/fr/deed.en_GB" TargetMode="External"/><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youtube.com/watch?v=2AK3j2rYU7o" TargetMode="Externa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PDP-11" TargetMode="External"/><Relationship Id="rId4" Type="http://schemas.openxmlformats.org/officeDocument/2006/relationships/hyperlink" Target="http://en.wikipedia.org/wiki/University_of_Michigan" TargetMode="External"/><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gif"/><Relationship Id="rId4" Type="http://schemas.openxmlformats.org/officeDocument/2006/relationships/hyperlink" Target="http://hpwren.ucsd.edu/~hwb/NSFNET/NSFNET-200711Summary/" TargetMode="External"/><Relationship Id="rId5" Type="http://schemas.openxmlformats.org/officeDocument/2006/relationships/image" Target="../media/image35.jpeg"/><Relationship Id="rId6"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hyperlink" Target="http://virdir.ncsa.uiuc.edu/virdir/raw-material/networking/nsfnet/NSFNET_1.ht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A1L2xODZSI4" TargetMode="External"/><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club-softball.web.cern.ch/club-softball/Canet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hyperlink" Target="http://www.youtube.com/watch?v=f90ysF9BenI" TargetMode="External"/><Relationship Id="rId4" Type="http://schemas.openxmlformats.org/officeDocument/2006/relationships/image" Target="../media/image41.jpe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cern.ch/images/NextEditorBW.gif" TargetMode="External"/><Relationship Id="rId3" Type="http://schemas.openxmlformats.org/officeDocument/2006/relationships/image" Target="../media/image46.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hyperlink" Target="http://upload.wikimedia.org/wikipedia/commons/b/bb/SSEM_Manchester_museum.jp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hyperlink" Target="http://www.youtube.com/watch?v=W9rPUFW6czc"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World_Wide_Web_Consortiu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jpe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CemLiSI5ox8"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hyperlink" Target="http://www.amazon.com/s/ref=ntt_athr_dp_sr_2?_encoding=UTF8&amp;sort=relevancerank&amp;search-alias=books&amp;ie=UTF8&amp;field-author=Robert%20Cailliau" TargetMode="External"/><Relationship Id="rId4" Type="http://schemas.openxmlformats.org/officeDocument/2006/relationships/hyperlink" Target="http://www.amazon.com/Tim-Berners-Lee/e/B000APGG7G/ref=ntt_athr_dp_pel_1" TargetMode="External"/><Relationship Id="rId5" Type="http://schemas.openxmlformats.org/officeDocument/2006/relationships/image" Target="../media/image62.jpeg"/><Relationship Id="rId6" Type="http://schemas.openxmlformats.org/officeDocument/2006/relationships/image" Target="../media/image63.jpeg"/><Relationship Id="rId1" Type="http://schemas.openxmlformats.org/officeDocument/2006/relationships/slideLayout" Target="../slideLayouts/slideLayout2.xml"/><Relationship Id="rId2" Type="http://schemas.openxmlformats.org/officeDocument/2006/relationships/hyperlink" Target="http://www.amazon.com/James-Gillies/e/B001HD44A6/ref=ntt_athr_dp_pel_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4.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oi.acm.org.proxy.lib.umich.edu/10.1145/1629607.162961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creativecommons.org/licenses/by-sa/3.0/deed.en" TargetMode="External"/><Relationship Id="rId4" Type="http://schemas.openxmlformats.org/officeDocument/2006/relationships/hyperlink" Target="http://commons.wikimedia.org/wiki/File:SSEM_Manchester_museum.jpg" TargetMode="External"/><Relationship Id="rId5" Type="http://schemas.openxmlformats.org/officeDocument/2006/relationships/hyperlink" Target="http://en.wikipedia.org/wiki/File:John_f_nash_20061102_3.jpg" TargetMode="External"/><Relationship Id="rId6" Type="http://schemas.openxmlformats.org/officeDocument/2006/relationships/hyperlink" Target="http://www.flickr.com/photos/stephoto/1519649375/" TargetMode="External"/><Relationship Id="rId7" Type="http://schemas.openxmlformats.org/officeDocument/2006/relationships/hyperlink" Target="http://creativecommons.org/licenses/by-sa/2.0/deed.en" TargetMode="External"/><Relationship Id="rId8" Type="http://schemas.openxmlformats.org/officeDocument/2006/relationships/hyperlink" Target="http://commons.wikimedia.org/wiki/File:EPFL_CRAY-I_1.jpg" TargetMode="External"/><Relationship Id="rId9" Type="http://schemas.openxmlformats.org/officeDocument/2006/relationships/hyperlink" Target="http://creativecommons.org/licenses/by-sa/2.0/fr/deed.en" TargetMode="External"/><Relationship Id="rId10" Type="http://schemas.openxmlformats.org/officeDocument/2006/relationships/hyperlink" Target="http://upload.wikimedia.org/wikipedia/commons/8/8a/Mitchell_Baker.jpg" TargetMode="External"/><Relationship Id="rId11" Type="http://schemas.openxmlformats.org/officeDocument/2006/relationships/hyperlink" Target="http://creativecommons.org/licenses/by/2.0/deed.en" TargetMode="External"/><Relationship Id="rId1" Type="http://schemas.openxmlformats.org/officeDocument/2006/relationships/slideLayout" Target="../slideLayouts/slideLayout15.xml"/><Relationship Id="rId2" Type="http://schemas.openxmlformats.org/officeDocument/2006/relationships/hyperlink" Target="http://en.wikipedia.org/wiki/File:TuringBombeBletchleyPark.jp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hyperlink" Target="http://www.clker.com/search/networksym/1" TargetMode="External"/><Relationship Id="rId6" Type="http://schemas.openxmlformats.org/officeDocument/2006/relationships/hyperlink" Target="http://en.wikipedia.org/wiki/Modem"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xfrm>
            <a:off x="1155700" y="533400"/>
            <a:ext cx="13931900" cy="30861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Internet History</a:t>
            </a:r>
          </a:p>
        </p:txBody>
      </p:sp>
      <p:sp>
        <p:nvSpPr>
          <p:cNvPr id="54" name="Shape 54"/>
          <p:cNvSpPr>
            <a:spLocks noGrp="1"/>
          </p:cNvSpPr>
          <p:nvPr>
            <p:ph type="body" idx="1"/>
          </p:nvPr>
        </p:nvSpPr>
        <p:spPr>
          <a:xfrm>
            <a:off x="1155700" y="3822700"/>
            <a:ext cx="13931900" cy="1054100"/>
          </a:xfrm>
          <a:prstGeom prst="rect">
            <a:avLst/>
          </a:prstGeom>
        </p:spPr>
        <p:txBody>
          <a:bodyPr/>
          <a:lstStyle/>
          <a:p>
            <a:pPr lvl="0">
              <a:defRPr sz="1800">
                <a:solidFill>
                  <a:srgbClr val="000000"/>
                </a:solidFill>
              </a:defRPr>
            </a:pPr>
            <a:r>
              <a:rPr sz="4000" dirty="0">
                <a:solidFill>
                  <a:srgbClr val="FFFFFF"/>
                </a:solidFill>
              </a:rPr>
              <a:t>Charles Severance</a:t>
            </a:r>
          </a:p>
        </p:txBody>
      </p:sp>
      <p:pic>
        <p:nvPicPr>
          <p:cNvPr id="4" name="CCby.png"/>
          <p:cNvPicPr/>
          <p:nvPr/>
        </p:nvPicPr>
        <p:blipFill>
          <a:blip r:embed="rId2">
            <a:extLst/>
          </a:blip>
          <a:stretch>
            <a:fillRect/>
          </a:stretch>
        </p:blipFill>
        <p:spPr>
          <a:xfrm>
            <a:off x="13714574" y="8147050"/>
            <a:ext cx="2087035" cy="723901"/>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Data Transfer with Leased Lines</a:t>
            </a:r>
          </a:p>
        </p:txBody>
      </p:sp>
      <p:sp>
        <p:nvSpPr>
          <p:cNvPr id="161" name="Shape 161"/>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You could get a dedicated connection between two points from the phone company</a:t>
            </a:r>
          </a:p>
          <a:p>
            <a:pPr lvl="0">
              <a:defRPr sz="1800">
                <a:solidFill>
                  <a:srgbClr val="000000"/>
                </a:solidFill>
              </a:defRPr>
            </a:pPr>
            <a:r>
              <a:rPr sz="3600">
                <a:solidFill>
                  <a:srgbClr val="FFFFFF"/>
                </a:solidFill>
              </a:rPr>
              <a:t>No dialing was needed leased lines are always connected</a:t>
            </a:r>
          </a:p>
          <a:p>
            <a:pPr lvl="0">
              <a:defRPr sz="1800">
                <a:solidFill>
                  <a:srgbClr val="000000"/>
                </a:solidFill>
              </a:defRPr>
            </a:pPr>
            <a:r>
              <a:rPr sz="3600">
                <a:solidFill>
                  <a:srgbClr val="FFFFFF"/>
                </a:solidFill>
              </a:rPr>
              <a:t>Reserved dedicated phone wires and permanent connections</a:t>
            </a:r>
          </a:p>
          <a:p>
            <a:pPr lvl="0">
              <a:defRPr sz="1800">
                <a:solidFill>
                  <a:srgbClr val="000000"/>
                </a:solidFill>
              </a:defRPr>
            </a:pPr>
            <a:r>
              <a:rPr sz="3600">
                <a:solidFill>
                  <a:srgbClr val="FFFFFF"/>
                </a:solidFill>
              </a:rPr>
              <a:t>Expensive because of limited copper - cost was based on distance</a:t>
            </a:r>
          </a:p>
          <a:p>
            <a:pPr lvl="0">
              <a:defRPr sz="1800">
                <a:solidFill>
                  <a:srgbClr val="000000"/>
                </a:solidFill>
              </a:defRPr>
            </a:pPr>
            <a:r>
              <a:rPr sz="3600">
                <a:solidFill>
                  <a:srgbClr val="FFFFFF"/>
                </a:solidFill>
              </a:rPr>
              <a:t>Think bank branch offices and other places where cost is significant</a:t>
            </a:r>
          </a:p>
        </p:txBody>
      </p:sp>
      <p:sp>
        <p:nvSpPr>
          <p:cNvPr id="162" name="Shape 162"/>
          <p:cNvSpPr/>
          <p:nvPr/>
        </p:nvSpPr>
        <p:spPr>
          <a:xfrm>
            <a:off x="8331200" y="8369300"/>
            <a:ext cx="7405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hlinkClick r:id="rId2"/>
              </a:defRPr>
            </a:lvl1pPr>
          </a:lstStyle>
          <a:p>
            <a:pPr lvl="0">
              <a:defRPr sz="1800">
                <a:solidFill>
                  <a:srgbClr val="000000"/>
                </a:solidFill>
              </a:defRPr>
            </a:pPr>
            <a:r>
              <a:rPr sz="3600">
                <a:solidFill>
                  <a:srgbClr val="00F900"/>
                </a:solidFill>
                <a:hlinkClick r:id="rId2"/>
              </a:rPr>
              <a:t>http://en.wikipedia.org/wiki/Leased_line</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165"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166" name="Shape 166"/>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167" name="Shape 167"/>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184" name="Group 184"/>
          <p:cNvGrpSpPr/>
          <p:nvPr/>
        </p:nvGrpSpPr>
        <p:grpSpPr>
          <a:xfrm>
            <a:off x="731837" y="2673225"/>
            <a:ext cx="1130301" cy="812926"/>
            <a:chOff x="0" y="0"/>
            <a:chExt cx="1130300" cy="812925"/>
          </a:xfrm>
        </p:grpSpPr>
        <p:grpSp>
          <p:nvGrpSpPr>
            <p:cNvPr id="182" name="Group 182"/>
            <p:cNvGrpSpPr/>
            <p:nvPr/>
          </p:nvGrpSpPr>
          <p:grpSpPr>
            <a:xfrm>
              <a:off x="0" y="0"/>
              <a:ext cx="1130301" cy="812926"/>
              <a:chOff x="0" y="0"/>
              <a:chExt cx="1130300" cy="812925"/>
            </a:xfrm>
          </p:grpSpPr>
          <p:grpSp>
            <p:nvGrpSpPr>
              <p:cNvPr id="180" name="Group 180"/>
              <p:cNvGrpSpPr/>
              <p:nvPr/>
            </p:nvGrpSpPr>
            <p:grpSpPr>
              <a:xfrm>
                <a:off x="0" y="0"/>
                <a:ext cx="1130301" cy="812926"/>
                <a:chOff x="0" y="0"/>
                <a:chExt cx="1130300" cy="812925"/>
              </a:xfrm>
            </p:grpSpPr>
            <p:grpSp>
              <p:nvGrpSpPr>
                <p:cNvPr id="170" name="Group 170"/>
                <p:cNvGrpSpPr/>
                <p:nvPr/>
              </p:nvGrpSpPr>
              <p:grpSpPr>
                <a:xfrm>
                  <a:off x="154551" y="0"/>
                  <a:ext cx="823505" cy="519264"/>
                  <a:chOff x="0" y="0"/>
                  <a:chExt cx="823504" cy="519263"/>
                </a:xfrm>
              </p:grpSpPr>
              <p:sp>
                <p:nvSpPr>
                  <p:cNvPr id="168" name="Shape 168"/>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69" name="Shape 169"/>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177" name="Group 177"/>
                <p:cNvGrpSpPr/>
                <p:nvPr/>
              </p:nvGrpSpPr>
              <p:grpSpPr>
                <a:xfrm>
                  <a:off x="0" y="676806"/>
                  <a:ext cx="1130301" cy="136120"/>
                  <a:chOff x="0" y="0"/>
                  <a:chExt cx="1130300" cy="136118"/>
                </a:xfrm>
              </p:grpSpPr>
              <p:sp>
                <p:nvSpPr>
                  <p:cNvPr id="171" name="Shape 171"/>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72" name="Shape 172"/>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73" name="Shape 173"/>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74" name="Shape 174"/>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75" name="Shape 175"/>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76" name="Shape 176"/>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178" name="Shape 178"/>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79" name="Shape 179"/>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181" name="Shape 181"/>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183"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185" name="Shape 185"/>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186"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187" name="Shape 187"/>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lvl="0"/>
            <a:endParaRPr/>
          </a:p>
        </p:txBody>
      </p:sp>
      <p:pic>
        <p:nvPicPr>
          <p:cNvPr id="188"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205" name="Group 205"/>
          <p:cNvGrpSpPr/>
          <p:nvPr/>
        </p:nvGrpSpPr>
        <p:grpSpPr>
          <a:xfrm>
            <a:off x="731837" y="4159125"/>
            <a:ext cx="1130301" cy="812926"/>
            <a:chOff x="0" y="0"/>
            <a:chExt cx="1130300" cy="812925"/>
          </a:xfrm>
        </p:grpSpPr>
        <p:grpSp>
          <p:nvGrpSpPr>
            <p:cNvPr id="203" name="Group 203"/>
            <p:cNvGrpSpPr/>
            <p:nvPr/>
          </p:nvGrpSpPr>
          <p:grpSpPr>
            <a:xfrm>
              <a:off x="0" y="0"/>
              <a:ext cx="1130301" cy="812926"/>
              <a:chOff x="0" y="0"/>
              <a:chExt cx="1130300" cy="812925"/>
            </a:xfrm>
          </p:grpSpPr>
          <p:grpSp>
            <p:nvGrpSpPr>
              <p:cNvPr id="201" name="Group 201"/>
              <p:cNvGrpSpPr/>
              <p:nvPr/>
            </p:nvGrpSpPr>
            <p:grpSpPr>
              <a:xfrm>
                <a:off x="0" y="0"/>
                <a:ext cx="1130301" cy="812926"/>
                <a:chOff x="0" y="0"/>
                <a:chExt cx="1130300" cy="812925"/>
              </a:xfrm>
            </p:grpSpPr>
            <p:grpSp>
              <p:nvGrpSpPr>
                <p:cNvPr id="191" name="Group 191"/>
                <p:cNvGrpSpPr/>
                <p:nvPr/>
              </p:nvGrpSpPr>
              <p:grpSpPr>
                <a:xfrm>
                  <a:off x="154551" y="0"/>
                  <a:ext cx="823505" cy="519264"/>
                  <a:chOff x="0" y="0"/>
                  <a:chExt cx="823504" cy="519263"/>
                </a:xfrm>
              </p:grpSpPr>
              <p:sp>
                <p:nvSpPr>
                  <p:cNvPr id="189" name="Shape 189"/>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90" name="Shape 190"/>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198" name="Group 198"/>
                <p:cNvGrpSpPr/>
                <p:nvPr/>
              </p:nvGrpSpPr>
              <p:grpSpPr>
                <a:xfrm>
                  <a:off x="0" y="676806"/>
                  <a:ext cx="1130301" cy="136120"/>
                  <a:chOff x="0" y="0"/>
                  <a:chExt cx="1130300" cy="136118"/>
                </a:xfrm>
              </p:grpSpPr>
              <p:sp>
                <p:nvSpPr>
                  <p:cNvPr id="192" name="Shape 192"/>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93" name="Shape 193"/>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94" name="Shape 194"/>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95" name="Shape 195"/>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96" name="Shape 196"/>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97" name="Shape 197"/>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199" name="Shape 199"/>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00" name="Shape 200"/>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202" name="Shape 202"/>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204"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222" name="Group 222"/>
          <p:cNvGrpSpPr/>
          <p:nvPr/>
        </p:nvGrpSpPr>
        <p:grpSpPr>
          <a:xfrm>
            <a:off x="731837" y="5606925"/>
            <a:ext cx="1130301" cy="812926"/>
            <a:chOff x="0" y="0"/>
            <a:chExt cx="1130300" cy="812925"/>
          </a:xfrm>
        </p:grpSpPr>
        <p:grpSp>
          <p:nvGrpSpPr>
            <p:cNvPr id="220" name="Group 220"/>
            <p:cNvGrpSpPr/>
            <p:nvPr/>
          </p:nvGrpSpPr>
          <p:grpSpPr>
            <a:xfrm>
              <a:off x="0" y="0"/>
              <a:ext cx="1130301" cy="812926"/>
              <a:chOff x="0" y="0"/>
              <a:chExt cx="1130300" cy="812925"/>
            </a:xfrm>
          </p:grpSpPr>
          <p:grpSp>
            <p:nvGrpSpPr>
              <p:cNvPr id="218" name="Group 218"/>
              <p:cNvGrpSpPr/>
              <p:nvPr/>
            </p:nvGrpSpPr>
            <p:grpSpPr>
              <a:xfrm>
                <a:off x="0" y="0"/>
                <a:ext cx="1130301" cy="812926"/>
                <a:chOff x="0" y="0"/>
                <a:chExt cx="1130300" cy="812925"/>
              </a:xfrm>
            </p:grpSpPr>
            <p:grpSp>
              <p:nvGrpSpPr>
                <p:cNvPr id="208" name="Group 208"/>
                <p:cNvGrpSpPr/>
                <p:nvPr/>
              </p:nvGrpSpPr>
              <p:grpSpPr>
                <a:xfrm>
                  <a:off x="154551" y="0"/>
                  <a:ext cx="823505" cy="519264"/>
                  <a:chOff x="0" y="0"/>
                  <a:chExt cx="823504" cy="519263"/>
                </a:xfrm>
              </p:grpSpPr>
              <p:sp>
                <p:nvSpPr>
                  <p:cNvPr id="206" name="Shape 206"/>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07" name="Shape 207"/>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215" name="Group 215"/>
                <p:cNvGrpSpPr/>
                <p:nvPr/>
              </p:nvGrpSpPr>
              <p:grpSpPr>
                <a:xfrm>
                  <a:off x="0" y="676806"/>
                  <a:ext cx="1130301" cy="136120"/>
                  <a:chOff x="0" y="0"/>
                  <a:chExt cx="1130300" cy="136118"/>
                </a:xfrm>
              </p:grpSpPr>
              <p:sp>
                <p:nvSpPr>
                  <p:cNvPr id="209" name="Shape 209"/>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10" name="Shape 210"/>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11" name="Shape 211"/>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12" name="Shape 212"/>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13" name="Shape 213"/>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14" name="Shape 214"/>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216" name="Shape 216"/>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17" name="Shape 217"/>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219" name="Shape 219"/>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221"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223"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224" name="Shape 224"/>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lvl="0"/>
            <a:endParaRPr/>
          </a:p>
        </p:txBody>
      </p:sp>
      <p:sp>
        <p:nvSpPr>
          <p:cNvPr id="225" name="Shape 225"/>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226" name="Shape 226"/>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227" name="Shape 227"/>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228" name="Shape 228"/>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229" name="Shape 229"/>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232"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233" name="Shape 233"/>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234" name="Shape 234"/>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251" name="Group 251"/>
          <p:cNvGrpSpPr/>
          <p:nvPr/>
        </p:nvGrpSpPr>
        <p:grpSpPr>
          <a:xfrm>
            <a:off x="731837" y="2673225"/>
            <a:ext cx="1130301" cy="812926"/>
            <a:chOff x="0" y="0"/>
            <a:chExt cx="1130300" cy="812925"/>
          </a:xfrm>
        </p:grpSpPr>
        <p:grpSp>
          <p:nvGrpSpPr>
            <p:cNvPr id="249" name="Group 249"/>
            <p:cNvGrpSpPr/>
            <p:nvPr/>
          </p:nvGrpSpPr>
          <p:grpSpPr>
            <a:xfrm>
              <a:off x="0" y="0"/>
              <a:ext cx="1130301" cy="812926"/>
              <a:chOff x="0" y="0"/>
              <a:chExt cx="1130300" cy="812925"/>
            </a:xfrm>
          </p:grpSpPr>
          <p:grpSp>
            <p:nvGrpSpPr>
              <p:cNvPr id="247" name="Group 247"/>
              <p:cNvGrpSpPr/>
              <p:nvPr/>
            </p:nvGrpSpPr>
            <p:grpSpPr>
              <a:xfrm>
                <a:off x="0" y="0"/>
                <a:ext cx="1130301" cy="812926"/>
                <a:chOff x="0" y="0"/>
                <a:chExt cx="1130300" cy="812925"/>
              </a:xfrm>
            </p:grpSpPr>
            <p:grpSp>
              <p:nvGrpSpPr>
                <p:cNvPr id="237" name="Group 237"/>
                <p:cNvGrpSpPr/>
                <p:nvPr/>
              </p:nvGrpSpPr>
              <p:grpSpPr>
                <a:xfrm>
                  <a:off x="154551" y="0"/>
                  <a:ext cx="823505" cy="519264"/>
                  <a:chOff x="0" y="0"/>
                  <a:chExt cx="823504" cy="519263"/>
                </a:xfrm>
              </p:grpSpPr>
              <p:sp>
                <p:nvSpPr>
                  <p:cNvPr id="235" name="Shape 235"/>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36" name="Shape 236"/>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244" name="Group 244"/>
                <p:cNvGrpSpPr/>
                <p:nvPr/>
              </p:nvGrpSpPr>
              <p:grpSpPr>
                <a:xfrm>
                  <a:off x="0" y="676806"/>
                  <a:ext cx="1130301" cy="136120"/>
                  <a:chOff x="0" y="0"/>
                  <a:chExt cx="1130300" cy="136118"/>
                </a:xfrm>
              </p:grpSpPr>
              <p:sp>
                <p:nvSpPr>
                  <p:cNvPr id="238" name="Shape 238"/>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39" name="Shape 239"/>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40" name="Shape 240"/>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41" name="Shape 241"/>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42" name="Shape 242"/>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43" name="Shape 243"/>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245" name="Shape 245"/>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46" name="Shape 246"/>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248" name="Shape 248"/>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250"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252" name="Shape 252"/>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253"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254" name="Shape 254"/>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lvl="0"/>
            <a:endParaRPr/>
          </a:p>
        </p:txBody>
      </p:sp>
      <p:pic>
        <p:nvPicPr>
          <p:cNvPr id="255"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272" name="Group 272"/>
          <p:cNvGrpSpPr/>
          <p:nvPr/>
        </p:nvGrpSpPr>
        <p:grpSpPr>
          <a:xfrm>
            <a:off x="731837" y="4159125"/>
            <a:ext cx="1130301" cy="812926"/>
            <a:chOff x="0" y="0"/>
            <a:chExt cx="1130300" cy="812925"/>
          </a:xfrm>
        </p:grpSpPr>
        <p:grpSp>
          <p:nvGrpSpPr>
            <p:cNvPr id="270" name="Group 270"/>
            <p:cNvGrpSpPr/>
            <p:nvPr/>
          </p:nvGrpSpPr>
          <p:grpSpPr>
            <a:xfrm>
              <a:off x="0" y="0"/>
              <a:ext cx="1130301" cy="812926"/>
              <a:chOff x="0" y="0"/>
              <a:chExt cx="1130300" cy="812925"/>
            </a:xfrm>
          </p:grpSpPr>
          <p:grpSp>
            <p:nvGrpSpPr>
              <p:cNvPr id="268" name="Group 268"/>
              <p:cNvGrpSpPr/>
              <p:nvPr/>
            </p:nvGrpSpPr>
            <p:grpSpPr>
              <a:xfrm>
                <a:off x="0" y="0"/>
                <a:ext cx="1130301" cy="812926"/>
                <a:chOff x="0" y="0"/>
                <a:chExt cx="1130300" cy="812925"/>
              </a:xfrm>
            </p:grpSpPr>
            <p:grpSp>
              <p:nvGrpSpPr>
                <p:cNvPr id="258" name="Group 258"/>
                <p:cNvGrpSpPr/>
                <p:nvPr/>
              </p:nvGrpSpPr>
              <p:grpSpPr>
                <a:xfrm>
                  <a:off x="154551" y="0"/>
                  <a:ext cx="823505" cy="519264"/>
                  <a:chOff x="0" y="0"/>
                  <a:chExt cx="823504" cy="519263"/>
                </a:xfrm>
              </p:grpSpPr>
              <p:sp>
                <p:nvSpPr>
                  <p:cNvPr id="256" name="Shape 256"/>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57" name="Shape 257"/>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265" name="Group 265"/>
                <p:cNvGrpSpPr/>
                <p:nvPr/>
              </p:nvGrpSpPr>
              <p:grpSpPr>
                <a:xfrm>
                  <a:off x="0" y="676806"/>
                  <a:ext cx="1130301" cy="136120"/>
                  <a:chOff x="0" y="0"/>
                  <a:chExt cx="1130300" cy="136118"/>
                </a:xfrm>
              </p:grpSpPr>
              <p:sp>
                <p:nvSpPr>
                  <p:cNvPr id="259" name="Shape 259"/>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60" name="Shape 260"/>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61" name="Shape 261"/>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62" name="Shape 262"/>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63" name="Shape 263"/>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64" name="Shape 264"/>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266" name="Shape 266"/>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67" name="Shape 267"/>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269" name="Shape 269"/>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271"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289" name="Group 289"/>
          <p:cNvGrpSpPr/>
          <p:nvPr/>
        </p:nvGrpSpPr>
        <p:grpSpPr>
          <a:xfrm>
            <a:off x="731837" y="5606925"/>
            <a:ext cx="1130301" cy="812926"/>
            <a:chOff x="0" y="0"/>
            <a:chExt cx="1130300" cy="812925"/>
          </a:xfrm>
        </p:grpSpPr>
        <p:grpSp>
          <p:nvGrpSpPr>
            <p:cNvPr id="287" name="Group 287"/>
            <p:cNvGrpSpPr/>
            <p:nvPr/>
          </p:nvGrpSpPr>
          <p:grpSpPr>
            <a:xfrm>
              <a:off x="0" y="0"/>
              <a:ext cx="1130301" cy="812926"/>
              <a:chOff x="0" y="0"/>
              <a:chExt cx="1130300" cy="812925"/>
            </a:xfrm>
          </p:grpSpPr>
          <p:grpSp>
            <p:nvGrpSpPr>
              <p:cNvPr id="285" name="Group 285"/>
              <p:cNvGrpSpPr/>
              <p:nvPr/>
            </p:nvGrpSpPr>
            <p:grpSpPr>
              <a:xfrm>
                <a:off x="0" y="0"/>
                <a:ext cx="1130301" cy="812926"/>
                <a:chOff x="0" y="0"/>
                <a:chExt cx="1130300" cy="812925"/>
              </a:xfrm>
            </p:grpSpPr>
            <p:grpSp>
              <p:nvGrpSpPr>
                <p:cNvPr id="275" name="Group 275"/>
                <p:cNvGrpSpPr/>
                <p:nvPr/>
              </p:nvGrpSpPr>
              <p:grpSpPr>
                <a:xfrm>
                  <a:off x="154551" y="0"/>
                  <a:ext cx="823505" cy="519264"/>
                  <a:chOff x="0" y="0"/>
                  <a:chExt cx="823504" cy="519263"/>
                </a:xfrm>
              </p:grpSpPr>
              <p:sp>
                <p:nvSpPr>
                  <p:cNvPr id="273" name="Shape 273"/>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74" name="Shape 274"/>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282" name="Group 282"/>
                <p:cNvGrpSpPr/>
                <p:nvPr/>
              </p:nvGrpSpPr>
              <p:grpSpPr>
                <a:xfrm>
                  <a:off x="0" y="676806"/>
                  <a:ext cx="1130301" cy="136120"/>
                  <a:chOff x="0" y="0"/>
                  <a:chExt cx="1130300" cy="136118"/>
                </a:xfrm>
              </p:grpSpPr>
              <p:sp>
                <p:nvSpPr>
                  <p:cNvPr id="276" name="Shape 276"/>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77" name="Shape 277"/>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78" name="Shape 278"/>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79" name="Shape 279"/>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80" name="Shape 280"/>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281" name="Shape 281"/>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283" name="Shape 283"/>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284" name="Shape 284"/>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286" name="Shape 286"/>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288"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290"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291" name="Shape 291"/>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lvl="0"/>
            <a:endParaRPr/>
          </a:p>
        </p:txBody>
      </p:sp>
      <p:sp>
        <p:nvSpPr>
          <p:cNvPr id="292" name="Shape 292"/>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293" name="Shape 293"/>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294" name="Shape 294"/>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295" name="Shape 295"/>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296" name="Shape 296"/>
          <p:cNvSpPr/>
          <p:nvPr/>
        </p:nvSpPr>
        <p:spPr>
          <a:xfrm>
            <a:off x="863600" y="25527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97" name="Shape 297"/>
          <p:cNvSpPr/>
          <p:nvPr/>
        </p:nvSpPr>
        <p:spPr>
          <a:xfrm>
            <a:off x="1015999" y="420369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98" name="Shape 298"/>
          <p:cNvSpPr/>
          <p:nvPr/>
        </p:nvSpPr>
        <p:spPr>
          <a:xfrm>
            <a:off x="1003299" y="56006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99" name="Shape 299"/>
          <p:cNvSpPr/>
          <p:nvPr/>
        </p:nvSpPr>
        <p:spPr>
          <a:xfrm>
            <a:off x="7213600" y="27686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00" name="Shape 300"/>
          <p:cNvSpPr/>
          <p:nvPr/>
        </p:nvSpPr>
        <p:spPr>
          <a:xfrm>
            <a:off x="6603999" y="297814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01" name="Shape 301"/>
          <p:cNvSpPr/>
          <p:nvPr/>
        </p:nvSpPr>
        <p:spPr>
          <a:xfrm>
            <a:off x="5981699" y="30225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02" name="Shape 302"/>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9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9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9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1" animBg="1" advAuto="0"/>
      <p:bldP spid="297" grpId="3" animBg="1" advAuto="0"/>
      <p:bldP spid="298" grpId="5" animBg="1" advAuto="0"/>
      <p:bldP spid="299" grpId="2" animBg="1" advAuto="0"/>
      <p:bldP spid="300" grpId="4" animBg="1" advAuto="0"/>
      <p:bldP spid="301" grpId="6"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305"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306" name="Shape 306"/>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307" name="Shape 307"/>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324" name="Group 324"/>
          <p:cNvGrpSpPr/>
          <p:nvPr/>
        </p:nvGrpSpPr>
        <p:grpSpPr>
          <a:xfrm>
            <a:off x="731837" y="2673225"/>
            <a:ext cx="1130301" cy="812926"/>
            <a:chOff x="0" y="0"/>
            <a:chExt cx="1130300" cy="812925"/>
          </a:xfrm>
        </p:grpSpPr>
        <p:grpSp>
          <p:nvGrpSpPr>
            <p:cNvPr id="322" name="Group 322"/>
            <p:cNvGrpSpPr/>
            <p:nvPr/>
          </p:nvGrpSpPr>
          <p:grpSpPr>
            <a:xfrm>
              <a:off x="0" y="0"/>
              <a:ext cx="1130301" cy="812926"/>
              <a:chOff x="0" y="0"/>
              <a:chExt cx="1130300" cy="812925"/>
            </a:xfrm>
          </p:grpSpPr>
          <p:grpSp>
            <p:nvGrpSpPr>
              <p:cNvPr id="320" name="Group 320"/>
              <p:cNvGrpSpPr/>
              <p:nvPr/>
            </p:nvGrpSpPr>
            <p:grpSpPr>
              <a:xfrm>
                <a:off x="0" y="0"/>
                <a:ext cx="1130301" cy="812926"/>
                <a:chOff x="0" y="0"/>
                <a:chExt cx="1130300" cy="812925"/>
              </a:xfrm>
            </p:grpSpPr>
            <p:grpSp>
              <p:nvGrpSpPr>
                <p:cNvPr id="310" name="Group 310"/>
                <p:cNvGrpSpPr/>
                <p:nvPr/>
              </p:nvGrpSpPr>
              <p:grpSpPr>
                <a:xfrm>
                  <a:off x="154551" y="0"/>
                  <a:ext cx="823505" cy="519264"/>
                  <a:chOff x="0" y="0"/>
                  <a:chExt cx="823504" cy="519263"/>
                </a:xfrm>
              </p:grpSpPr>
              <p:sp>
                <p:nvSpPr>
                  <p:cNvPr id="308" name="Shape 308"/>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09" name="Shape 309"/>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17" name="Group 317"/>
                <p:cNvGrpSpPr/>
                <p:nvPr/>
              </p:nvGrpSpPr>
              <p:grpSpPr>
                <a:xfrm>
                  <a:off x="0" y="676806"/>
                  <a:ext cx="1130301" cy="136120"/>
                  <a:chOff x="0" y="0"/>
                  <a:chExt cx="1130300" cy="136118"/>
                </a:xfrm>
              </p:grpSpPr>
              <p:sp>
                <p:nvSpPr>
                  <p:cNvPr id="311" name="Shape 311"/>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12" name="Shape 312"/>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13" name="Shape 313"/>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14" name="Shape 314"/>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15" name="Shape 315"/>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16" name="Shape 316"/>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18" name="Shape 318"/>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19" name="Shape 319"/>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21" name="Shape 321"/>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323"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325" name="Shape 325"/>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326"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327" name="Shape 327"/>
          <p:cNvSpPr/>
          <p:nvPr/>
        </p:nvSpPr>
        <p:spPr>
          <a:xfrm>
            <a:off x="8128000" y="3189468"/>
            <a:ext cx="3570790" cy="25883"/>
          </a:xfrm>
          <a:prstGeom prst="line">
            <a:avLst/>
          </a:prstGeom>
          <a:ln w="76200">
            <a:solidFill>
              <a:srgbClr val="FF40FF"/>
            </a:solidFill>
            <a:miter lim="400000"/>
            <a:headEnd type="triangle"/>
            <a:tailEnd type="triangle"/>
          </a:ln>
        </p:spPr>
        <p:txBody>
          <a:bodyPr lIns="0" tIns="0" rIns="0" bIns="0"/>
          <a:lstStyle/>
          <a:p>
            <a:pPr lvl="0"/>
            <a:endParaRPr/>
          </a:p>
        </p:txBody>
      </p:sp>
      <p:pic>
        <p:nvPicPr>
          <p:cNvPr id="328"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345" name="Group 345"/>
          <p:cNvGrpSpPr/>
          <p:nvPr/>
        </p:nvGrpSpPr>
        <p:grpSpPr>
          <a:xfrm>
            <a:off x="731837" y="4159125"/>
            <a:ext cx="1130301" cy="812926"/>
            <a:chOff x="0" y="0"/>
            <a:chExt cx="1130300" cy="812925"/>
          </a:xfrm>
        </p:grpSpPr>
        <p:grpSp>
          <p:nvGrpSpPr>
            <p:cNvPr id="343" name="Group 343"/>
            <p:cNvGrpSpPr/>
            <p:nvPr/>
          </p:nvGrpSpPr>
          <p:grpSpPr>
            <a:xfrm>
              <a:off x="0" y="0"/>
              <a:ext cx="1130301" cy="812926"/>
              <a:chOff x="0" y="0"/>
              <a:chExt cx="1130300" cy="812925"/>
            </a:xfrm>
          </p:grpSpPr>
          <p:grpSp>
            <p:nvGrpSpPr>
              <p:cNvPr id="341" name="Group 341"/>
              <p:cNvGrpSpPr/>
              <p:nvPr/>
            </p:nvGrpSpPr>
            <p:grpSpPr>
              <a:xfrm>
                <a:off x="0" y="0"/>
                <a:ext cx="1130301" cy="812926"/>
                <a:chOff x="0" y="0"/>
                <a:chExt cx="1130300" cy="812925"/>
              </a:xfrm>
            </p:grpSpPr>
            <p:grpSp>
              <p:nvGrpSpPr>
                <p:cNvPr id="331" name="Group 331"/>
                <p:cNvGrpSpPr/>
                <p:nvPr/>
              </p:nvGrpSpPr>
              <p:grpSpPr>
                <a:xfrm>
                  <a:off x="154551" y="0"/>
                  <a:ext cx="823505" cy="519264"/>
                  <a:chOff x="0" y="0"/>
                  <a:chExt cx="823504" cy="519263"/>
                </a:xfrm>
              </p:grpSpPr>
              <p:sp>
                <p:nvSpPr>
                  <p:cNvPr id="329" name="Shape 329"/>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30" name="Shape 330"/>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38" name="Group 338"/>
                <p:cNvGrpSpPr/>
                <p:nvPr/>
              </p:nvGrpSpPr>
              <p:grpSpPr>
                <a:xfrm>
                  <a:off x="0" y="676806"/>
                  <a:ext cx="1130301" cy="136120"/>
                  <a:chOff x="0" y="0"/>
                  <a:chExt cx="1130300" cy="136118"/>
                </a:xfrm>
              </p:grpSpPr>
              <p:sp>
                <p:nvSpPr>
                  <p:cNvPr id="332" name="Shape 332"/>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33" name="Shape 333"/>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34" name="Shape 334"/>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35" name="Shape 335"/>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36" name="Shape 336"/>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37" name="Shape 337"/>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39" name="Shape 339"/>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40" name="Shape 340"/>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42" name="Shape 342"/>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344"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362" name="Group 362"/>
          <p:cNvGrpSpPr/>
          <p:nvPr/>
        </p:nvGrpSpPr>
        <p:grpSpPr>
          <a:xfrm>
            <a:off x="731837" y="5606925"/>
            <a:ext cx="1130301" cy="812926"/>
            <a:chOff x="0" y="0"/>
            <a:chExt cx="1130300" cy="812925"/>
          </a:xfrm>
        </p:grpSpPr>
        <p:grpSp>
          <p:nvGrpSpPr>
            <p:cNvPr id="360" name="Group 360"/>
            <p:cNvGrpSpPr/>
            <p:nvPr/>
          </p:nvGrpSpPr>
          <p:grpSpPr>
            <a:xfrm>
              <a:off x="0" y="0"/>
              <a:ext cx="1130301" cy="812926"/>
              <a:chOff x="0" y="0"/>
              <a:chExt cx="1130300" cy="812925"/>
            </a:xfrm>
          </p:grpSpPr>
          <p:grpSp>
            <p:nvGrpSpPr>
              <p:cNvPr id="358" name="Group 358"/>
              <p:cNvGrpSpPr/>
              <p:nvPr/>
            </p:nvGrpSpPr>
            <p:grpSpPr>
              <a:xfrm>
                <a:off x="0" y="0"/>
                <a:ext cx="1130301" cy="812926"/>
                <a:chOff x="0" y="0"/>
                <a:chExt cx="1130300" cy="812925"/>
              </a:xfrm>
            </p:grpSpPr>
            <p:grpSp>
              <p:nvGrpSpPr>
                <p:cNvPr id="348" name="Group 348"/>
                <p:cNvGrpSpPr/>
                <p:nvPr/>
              </p:nvGrpSpPr>
              <p:grpSpPr>
                <a:xfrm>
                  <a:off x="154551" y="0"/>
                  <a:ext cx="823505" cy="519264"/>
                  <a:chOff x="0" y="0"/>
                  <a:chExt cx="823504" cy="519263"/>
                </a:xfrm>
              </p:grpSpPr>
              <p:sp>
                <p:nvSpPr>
                  <p:cNvPr id="346" name="Shape 346"/>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47" name="Shape 347"/>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55" name="Group 355"/>
                <p:cNvGrpSpPr/>
                <p:nvPr/>
              </p:nvGrpSpPr>
              <p:grpSpPr>
                <a:xfrm>
                  <a:off x="0" y="676806"/>
                  <a:ext cx="1130301" cy="136120"/>
                  <a:chOff x="0" y="0"/>
                  <a:chExt cx="1130300" cy="136118"/>
                </a:xfrm>
              </p:grpSpPr>
              <p:sp>
                <p:nvSpPr>
                  <p:cNvPr id="349" name="Shape 349"/>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50" name="Shape 350"/>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51" name="Shape 351"/>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52" name="Shape 352"/>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53" name="Shape 353"/>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54" name="Shape 354"/>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56" name="Shape 356"/>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57" name="Shape 357"/>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59" name="Shape 359"/>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361"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363"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364" name="Shape 364"/>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lvl="0"/>
            <a:endParaRPr/>
          </a:p>
        </p:txBody>
      </p:sp>
      <p:sp>
        <p:nvSpPr>
          <p:cNvPr id="365" name="Shape 365"/>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366" name="Shape 366"/>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367" name="Shape 367"/>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368" name="Shape 368"/>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369" name="Shape 369"/>
          <p:cNvSpPr/>
          <p:nvPr/>
        </p:nvSpPr>
        <p:spPr>
          <a:xfrm>
            <a:off x="6577274" y="297814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0" name="Shape 370"/>
          <p:cNvSpPr/>
          <p:nvPr/>
        </p:nvSpPr>
        <p:spPr>
          <a:xfrm>
            <a:off x="5988049" y="302894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1" name="Shape 371"/>
          <p:cNvSpPr/>
          <p:nvPr/>
        </p:nvSpPr>
        <p:spPr>
          <a:xfrm>
            <a:off x="11823699" y="3035299"/>
            <a:ext cx="342901" cy="3683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2" name="Shape 372"/>
          <p:cNvSpPr/>
          <p:nvPr/>
        </p:nvSpPr>
        <p:spPr>
          <a:xfrm>
            <a:off x="7213600" y="27686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3" name="Shape 373"/>
          <p:cNvSpPr/>
          <p:nvPr/>
        </p:nvSpPr>
        <p:spPr>
          <a:xfrm>
            <a:off x="6603999" y="297814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4" name="Shape 374"/>
          <p:cNvSpPr/>
          <p:nvPr/>
        </p:nvSpPr>
        <p:spPr>
          <a:xfrm>
            <a:off x="5981699" y="30225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5" name="Shape 375"/>
          <p:cNvSpPr/>
          <p:nvPr/>
        </p:nvSpPr>
        <p:spPr>
          <a:xfrm>
            <a:off x="13004800" y="28829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76" name="Shape 376"/>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75"/>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3" nodeType="afterEffect">
                                  <p:stCondLst>
                                    <p:cond delay="0"/>
                                  </p:stCondLst>
                                  <p:iterate>
                                    <p:tmAbs val="0"/>
                                  </p:iterate>
                                  <p:childTnLst>
                                    <p:set>
                                      <p:cBhvr>
                                        <p:cTn id="12" fill="hold">
                                          <p:stCondLst>
                                            <p:cond delay="0"/>
                                          </p:stCondLst>
                                        </p:cTn>
                                        <p:tgtEl>
                                          <p:spTgt spid="371"/>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4" nodeType="afterEffect">
                                  <p:stCondLst>
                                    <p:cond delay="0"/>
                                  </p:stCondLst>
                                  <p:iterate>
                                    <p:tmAbs val="0"/>
                                  </p:iterate>
                                  <p:childTnLst>
                                    <p:set>
                                      <p:cBhvr>
                                        <p:cTn id="15" fill="hold">
                                          <p:stCondLst>
                                            <p:cond delay="0"/>
                                          </p:stCondLst>
                                        </p:cTn>
                                        <p:tgtEl>
                                          <p:spTgt spid="3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1" animBg="1" advAuto="0"/>
      <p:bldP spid="371" grpId="3" animBg="1" advAuto="0"/>
      <p:bldP spid="372" grpId="4" animBg="1" advAuto="0"/>
      <p:bldP spid="375"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379"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380" name="Shape 380"/>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381" name="Shape 381"/>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398" name="Group 398"/>
          <p:cNvGrpSpPr/>
          <p:nvPr/>
        </p:nvGrpSpPr>
        <p:grpSpPr>
          <a:xfrm>
            <a:off x="731837" y="2673225"/>
            <a:ext cx="1130301" cy="812926"/>
            <a:chOff x="0" y="0"/>
            <a:chExt cx="1130300" cy="812925"/>
          </a:xfrm>
        </p:grpSpPr>
        <p:grpSp>
          <p:nvGrpSpPr>
            <p:cNvPr id="396" name="Group 396"/>
            <p:cNvGrpSpPr/>
            <p:nvPr/>
          </p:nvGrpSpPr>
          <p:grpSpPr>
            <a:xfrm>
              <a:off x="0" y="0"/>
              <a:ext cx="1130301" cy="812926"/>
              <a:chOff x="0" y="0"/>
              <a:chExt cx="1130300" cy="812925"/>
            </a:xfrm>
          </p:grpSpPr>
          <p:grpSp>
            <p:nvGrpSpPr>
              <p:cNvPr id="394" name="Group 394"/>
              <p:cNvGrpSpPr/>
              <p:nvPr/>
            </p:nvGrpSpPr>
            <p:grpSpPr>
              <a:xfrm>
                <a:off x="0" y="0"/>
                <a:ext cx="1130301" cy="812926"/>
                <a:chOff x="0" y="0"/>
                <a:chExt cx="1130300" cy="812925"/>
              </a:xfrm>
            </p:grpSpPr>
            <p:grpSp>
              <p:nvGrpSpPr>
                <p:cNvPr id="384" name="Group 384"/>
                <p:cNvGrpSpPr/>
                <p:nvPr/>
              </p:nvGrpSpPr>
              <p:grpSpPr>
                <a:xfrm>
                  <a:off x="154551" y="0"/>
                  <a:ext cx="823505" cy="519264"/>
                  <a:chOff x="0" y="0"/>
                  <a:chExt cx="823504" cy="519263"/>
                </a:xfrm>
              </p:grpSpPr>
              <p:sp>
                <p:nvSpPr>
                  <p:cNvPr id="382" name="Shape 382"/>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83" name="Shape 383"/>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91" name="Group 391"/>
                <p:cNvGrpSpPr/>
                <p:nvPr/>
              </p:nvGrpSpPr>
              <p:grpSpPr>
                <a:xfrm>
                  <a:off x="0" y="676806"/>
                  <a:ext cx="1130301" cy="136120"/>
                  <a:chOff x="0" y="0"/>
                  <a:chExt cx="1130300" cy="136118"/>
                </a:xfrm>
              </p:grpSpPr>
              <p:sp>
                <p:nvSpPr>
                  <p:cNvPr id="385" name="Shape 385"/>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86" name="Shape 386"/>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87" name="Shape 387"/>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88" name="Shape 388"/>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89" name="Shape 389"/>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90" name="Shape 390"/>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92" name="Shape 392"/>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93" name="Shape 393"/>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95" name="Shape 395"/>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397"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399" name="Shape 399"/>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400"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401" name="Shape 401"/>
          <p:cNvSpPr/>
          <p:nvPr/>
        </p:nvSpPr>
        <p:spPr>
          <a:xfrm>
            <a:off x="8128000" y="3189468"/>
            <a:ext cx="3570790" cy="25883"/>
          </a:xfrm>
          <a:prstGeom prst="line">
            <a:avLst/>
          </a:prstGeom>
          <a:ln w="76200">
            <a:solidFill>
              <a:srgbClr val="FF9300"/>
            </a:solidFill>
            <a:miter lim="400000"/>
            <a:headEnd type="triangle"/>
            <a:tailEnd type="triangle"/>
          </a:ln>
        </p:spPr>
        <p:txBody>
          <a:bodyPr lIns="0" tIns="0" rIns="0" bIns="0"/>
          <a:lstStyle/>
          <a:p>
            <a:pPr lvl="0"/>
            <a:endParaRPr/>
          </a:p>
        </p:txBody>
      </p:sp>
      <p:pic>
        <p:nvPicPr>
          <p:cNvPr id="402"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419" name="Group 419"/>
          <p:cNvGrpSpPr/>
          <p:nvPr/>
        </p:nvGrpSpPr>
        <p:grpSpPr>
          <a:xfrm>
            <a:off x="731837" y="4159125"/>
            <a:ext cx="1130301" cy="812926"/>
            <a:chOff x="0" y="0"/>
            <a:chExt cx="1130300" cy="812925"/>
          </a:xfrm>
        </p:grpSpPr>
        <p:grpSp>
          <p:nvGrpSpPr>
            <p:cNvPr id="417" name="Group 417"/>
            <p:cNvGrpSpPr/>
            <p:nvPr/>
          </p:nvGrpSpPr>
          <p:grpSpPr>
            <a:xfrm>
              <a:off x="0" y="0"/>
              <a:ext cx="1130301" cy="812926"/>
              <a:chOff x="0" y="0"/>
              <a:chExt cx="1130300" cy="812925"/>
            </a:xfrm>
          </p:grpSpPr>
          <p:grpSp>
            <p:nvGrpSpPr>
              <p:cNvPr id="415" name="Group 415"/>
              <p:cNvGrpSpPr/>
              <p:nvPr/>
            </p:nvGrpSpPr>
            <p:grpSpPr>
              <a:xfrm>
                <a:off x="0" y="0"/>
                <a:ext cx="1130301" cy="812926"/>
                <a:chOff x="0" y="0"/>
                <a:chExt cx="1130300" cy="812925"/>
              </a:xfrm>
            </p:grpSpPr>
            <p:grpSp>
              <p:nvGrpSpPr>
                <p:cNvPr id="405" name="Group 405"/>
                <p:cNvGrpSpPr/>
                <p:nvPr/>
              </p:nvGrpSpPr>
              <p:grpSpPr>
                <a:xfrm>
                  <a:off x="154551" y="0"/>
                  <a:ext cx="823505" cy="519264"/>
                  <a:chOff x="0" y="0"/>
                  <a:chExt cx="823504" cy="519263"/>
                </a:xfrm>
              </p:grpSpPr>
              <p:sp>
                <p:nvSpPr>
                  <p:cNvPr id="403" name="Shape 403"/>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04" name="Shape 404"/>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412" name="Group 412"/>
                <p:cNvGrpSpPr/>
                <p:nvPr/>
              </p:nvGrpSpPr>
              <p:grpSpPr>
                <a:xfrm>
                  <a:off x="0" y="676806"/>
                  <a:ext cx="1130301" cy="136120"/>
                  <a:chOff x="0" y="0"/>
                  <a:chExt cx="1130300" cy="136118"/>
                </a:xfrm>
              </p:grpSpPr>
              <p:sp>
                <p:nvSpPr>
                  <p:cNvPr id="406" name="Shape 406"/>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07" name="Shape 407"/>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08" name="Shape 408"/>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09" name="Shape 409"/>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10" name="Shape 410"/>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11" name="Shape 411"/>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413" name="Shape 413"/>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14" name="Shape 414"/>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416" name="Shape 416"/>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418"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436" name="Group 436"/>
          <p:cNvGrpSpPr/>
          <p:nvPr/>
        </p:nvGrpSpPr>
        <p:grpSpPr>
          <a:xfrm>
            <a:off x="731837" y="5606925"/>
            <a:ext cx="1130301" cy="812926"/>
            <a:chOff x="0" y="0"/>
            <a:chExt cx="1130300" cy="812925"/>
          </a:xfrm>
        </p:grpSpPr>
        <p:grpSp>
          <p:nvGrpSpPr>
            <p:cNvPr id="434" name="Group 434"/>
            <p:cNvGrpSpPr/>
            <p:nvPr/>
          </p:nvGrpSpPr>
          <p:grpSpPr>
            <a:xfrm>
              <a:off x="0" y="0"/>
              <a:ext cx="1130301" cy="812926"/>
              <a:chOff x="0" y="0"/>
              <a:chExt cx="1130300" cy="812925"/>
            </a:xfrm>
          </p:grpSpPr>
          <p:grpSp>
            <p:nvGrpSpPr>
              <p:cNvPr id="432" name="Group 432"/>
              <p:cNvGrpSpPr/>
              <p:nvPr/>
            </p:nvGrpSpPr>
            <p:grpSpPr>
              <a:xfrm>
                <a:off x="0" y="0"/>
                <a:ext cx="1130301" cy="812926"/>
                <a:chOff x="0" y="0"/>
                <a:chExt cx="1130300" cy="812925"/>
              </a:xfrm>
            </p:grpSpPr>
            <p:grpSp>
              <p:nvGrpSpPr>
                <p:cNvPr id="422" name="Group 422"/>
                <p:cNvGrpSpPr/>
                <p:nvPr/>
              </p:nvGrpSpPr>
              <p:grpSpPr>
                <a:xfrm>
                  <a:off x="154551" y="0"/>
                  <a:ext cx="823505" cy="519264"/>
                  <a:chOff x="0" y="0"/>
                  <a:chExt cx="823504" cy="519263"/>
                </a:xfrm>
              </p:grpSpPr>
              <p:sp>
                <p:nvSpPr>
                  <p:cNvPr id="420" name="Shape 420"/>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21" name="Shape 421"/>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429" name="Group 429"/>
                <p:cNvGrpSpPr/>
                <p:nvPr/>
              </p:nvGrpSpPr>
              <p:grpSpPr>
                <a:xfrm>
                  <a:off x="0" y="676806"/>
                  <a:ext cx="1130301" cy="136120"/>
                  <a:chOff x="0" y="0"/>
                  <a:chExt cx="1130300" cy="136118"/>
                </a:xfrm>
              </p:grpSpPr>
              <p:sp>
                <p:nvSpPr>
                  <p:cNvPr id="423" name="Shape 423"/>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24" name="Shape 424"/>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25" name="Shape 425"/>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26" name="Shape 426"/>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27" name="Shape 427"/>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28" name="Shape 428"/>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430" name="Shape 430"/>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31" name="Shape 431"/>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433" name="Shape 433"/>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435"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437"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438" name="Shape 438"/>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lvl="0"/>
            <a:endParaRPr/>
          </a:p>
        </p:txBody>
      </p:sp>
      <p:sp>
        <p:nvSpPr>
          <p:cNvPr id="439" name="Shape 439"/>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440" name="Shape 440"/>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441" name="Shape 441"/>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442" name="Shape 442"/>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443" name="Shape 443"/>
          <p:cNvSpPr/>
          <p:nvPr/>
        </p:nvSpPr>
        <p:spPr>
          <a:xfrm>
            <a:off x="7428174" y="290194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4" name="Shape 444"/>
          <p:cNvSpPr/>
          <p:nvPr/>
        </p:nvSpPr>
        <p:spPr>
          <a:xfrm>
            <a:off x="11823699" y="3035299"/>
            <a:ext cx="342901" cy="3683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5" name="Shape 445"/>
          <p:cNvSpPr/>
          <p:nvPr/>
        </p:nvSpPr>
        <p:spPr>
          <a:xfrm>
            <a:off x="6794499" y="29463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6" name="Shape 446"/>
          <p:cNvSpPr/>
          <p:nvPr/>
        </p:nvSpPr>
        <p:spPr>
          <a:xfrm>
            <a:off x="13004800" y="28829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7" name="Shape 447"/>
          <p:cNvSpPr/>
          <p:nvPr/>
        </p:nvSpPr>
        <p:spPr>
          <a:xfrm>
            <a:off x="12445999" y="294639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8" name="Shape 448"/>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47"/>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3" nodeType="afterEffect">
                                  <p:stCondLst>
                                    <p:cond delay="0"/>
                                  </p:stCondLst>
                                  <p:iterate>
                                    <p:tmAbs val="0"/>
                                  </p:iterate>
                                  <p:childTnLst>
                                    <p:set>
                                      <p:cBhvr>
                                        <p:cTn id="12" fill="hold">
                                          <p:stCondLst>
                                            <p:cond delay="0"/>
                                          </p:stCondLst>
                                        </p:cTn>
                                        <p:tgtEl>
                                          <p:spTgt spid="444"/>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4" nodeType="afterEffect">
                                  <p:stCondLst>
                                    <p:cond delay="0"/>
                                  </p:stCondLst>
                                  <p:iterate>
                                    <p:tmAbs val="0"/>
                                  </p:iterate>
                                  <p:childTnLst>
                                    <p:set>
                                      <p:cBhvr>
                                        <p:cTn id="15" fill="hold">
                                          <p:stCondLst>
                                            <p:cond delay="0"/>
                                          </p:stCondLst>
                                        </p:cTn>
                                        <p:tgtEl>
                                          <p:spTgt spid="4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4" animBg="1" advAuto="0"/>
      <p:bldP spid="444" grpId="1" animBg="1" advAuto="0"/>
      <p:bldP spid="444" grpId="3" animBg="1" advAuto="0"/>
      <p:bldP spid="447"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451"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452" name="Shape 452"/>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453" name="Shape 453"/>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470" name="Group 470"/>
          <p:cNvGrpSpPr/>
          <p:nvPr/>
        </p:nvGrpSpPr>
        <p:grpSpPr>
          <a:xfrm>
            <a:off x="731837" y="2673225"/>
            <a:ext cx="1130301" cy="812926"/>
            <a:chOff x="0" y="0"/>
            <a:chExt cx="1130300" cy="812925"/>
          </a:xfrm>
        </p:grpSpPr>
        <p:grpSp>
          <p:nvGrpSpPr>
            <p:cNvPr id="468" name="Group 468"/>
            <p:cNvGrpSpPr/>
            <p:nvPr/>
          </p:nvGrpSpPr>
          <p:grpSpPr>
            <a:xfrm>
              <a:off x="0" y="0"/>
              <a:ext cx="1130301" cy="812926"/>
              <a:chOff x="0" y="0"/>
              <a:chExt cx="1130300" cy="812925"/>
            </a:xfrm>
          </p:grpSpPr>
          <p:grpSp>
            <p:nvGrpSpPr>
              <p:cNvPr id="466" name="Group 466"/>
              <p:cNvGrpSpPr/>
              <p:nvPr/>
            </p:nvGrpSpPr>
            <p:grpSpPr>
              <a:xfrm>
                <a:off x="0" y="0"/>
                <a:ext cx="1130301" cy="812926"/>
                <a:chOff x="0" y="0"/>
                <a:chExt cx="1130300" cy="812925"/>
              </a:xfrm>
            </p:grpSpPr>
            <p:grpSp>
              <p:nvGrpSpPr>
                <p:cNvPr id="456" name="Group 456"/>
                <p:cNvGrpSpPr/>
                <p:nvPr/>
              </p:nvGrpSpPr>
              <p:grpSpPr>
                <a:xfrm>
                  <a:off x="154551" y="0"/>
                  <a:ext cx="823505" cy="519264"/>
                  <a:chOff x="0" y="0"/>
                  <a:chExt cx="823504" cy="519263"/>
                </a:xfrm>
              </p:grpSpPr>
              <p:sp>
                <p:nvSpPr>
                  <p:cNvPr id="454" name="Shape 454"/>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55" name="Shape 455"/>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463" name="Group 463"/>
                <p:cNvGrpSpPr/>
                <p:nvPr/>
              </p:nvGrpSpPr>
              <p:grpSpPr>
                <a:xfrm>
                  <a:off x="0" y="676806"/>
                  <a:ext cx="1130301" cy="136120"/>
                  <a:chOff x="0" y="0"/>
                  <a:chExt cx="1130300" cy="136118"/>
                </a:xfrm>
              </p:grpSpPr>
              <p:sp>
                <p:nvSpPr>
                  <p:cNvPr id="457" name="Shape 457"/>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58" name="Shape 458"/>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59" name="Shape 459"/>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60" name="Shape 460"/>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61" name="Shape 461"/>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62" name="Shape 462"/>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464" name="Shape 464"/>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65" name="Shape 465"/>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467" name="Shape 467"/>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469"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471" name="Shape 471"/>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472"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473" name="Shape 473"/>
          <p:cNvSpPr/>
          <p:nvPr/>
        </p:nvSpPr>
        <p:spPr>
          <a:xfrm>
            <a:off x="8128000" y="3189468"/>
            <a:ext cx="3570790" cy="25883"/>
          </a:xfrm>
          <a:prstGeom prst="line">
            <a:avLst/>
          </a:prstGeom>
          <a:ln w="76200">
            <a:solidFill>
              <a:srgbClr val="00F900"/>
            </a:solidFill>
            <a:miter lim="400000"/>
            <a:headEnd type="triangle"/>
            <a:tailEnd type="triangle"/>
          </a:ln>
        </p:spPr>
        <p:txBody>
          <a:bodyPr lIns="0" tIns="0" rIns="0" bIns="0"/>
          <a:lstStyle/>
          <a:p>
            <a:pPr lvl="0"/>
            <a:endParaRPr/>
          </a:p>
        </p:txBody>
      </p:sp>
      <p:pic>
        <p:nvPicPr>
          <p:cNvPr id="474"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491" name="Group 491"/>
          <p:cNvGrpSpPr/>
          <p:nvPr/>
        </p:nvGrpSpPr>
        <p:grpSpPr>
          <a:xfrm>
            <a:off x="731837" y="4159125"/>
            <a:ext cx="1130301" cy="812926"/>
            <a:chOff x="0" y="0"/>
            <a:chExt cx="1130300" cy="812925"/>
          </a:xfrm>
        </p:grpSpPr>
        <p:grpSp>
          <p:nvGrpSpPr>
            <p:cNvPr id="489" name="Group 489"/>
            <p:cNvGrpSpPr/>
            <p:nvPr/>
          </p:nvGrpSpPr>
          <p:grpSpPr>
            <a:xfrm>
              <a:off x="0" y="0"/>
              <a:ext cx="1130301" cy="812926"/>
              <a:chOff x="0" y="0"/>
              <a:chExt cx="1130300" cy="812925"/>
            </a:xfrm>
          </p:grpSpPr>
          <p:grpSp>
            <p:nvGrpSpPr>
              <p:cNvPr id="487" name="Group 487"/>
              <p:cNvGrpSpPr/>
              <p:nvPr/>
            </p:nvGrpSpPr>
            <p:grpSpPr>
              <a:xfrm>
                <a:off x="0" y="0"/>
                <a:ext cx="1130301" cy="812926"/>
                <a:chOff x="0" y="0"/>
                <a:chExt cx="1130300" cy="812925"/>
              </a:xfrm>
            </p:grpSpPr>
            <p:grpSp>
              <p:nvGrpSpPr>
                <p:cNvPr id="477" name="Group 477"/>
                <p:cNvGrpSpPr/>
                <p:nvPr/>
              </p:nvGrpSpPr>
              <p:grpSpPr>
                <a:xfrm>
                  <a:off x="154551" y="0"/>
                  <a:ext cx="823505" cy="519264"/>
                  <a:chOff x="0" y="0"/>
                  <a:chExt cx="823504" cy="519263"/>
                </a:xfrm>
              </p:grpSpPr>
              <p:sp>
                <p:nvSpPr>
                  <p:cNvPr id="475" name="Shape 475"/>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76" name="Shape 476"/>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484" name="Group 484"/>
                <p:cNvGrpSpPr/>
                <p:nvPr/>
              </p:nvGrpSpPr>
              <p:grpSpPr>
                <a:xfrm>
                  <a:off x="0" y="676806"/>
                  <a:ext cx="1130301" cy="136120"/>
                  <a:chOff x="0" y="0"/>
                  <a:chExt cx="1130300" cy="136118"/>
                </a:xfrm>
              </p:grpSpPr>
              <p:sp>
                <p:nvSpPr>
                  <p:cNvPr id="478" name="Shape 478"/>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79" name="Shape 479"/>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80" name="Shape 480"/>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81" name="Shape 481"/>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82" name="Shape 482"/>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83" name="Shape 483"/>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485" name="Shape 485"/>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86" name="Shape 486"/>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488" name="Shape 488"/>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490"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508" name="Group 508"/>
          <p:cNvGrpSpPr/>
          <p:nvPr/>
        </p:nvGrpSpPr>
        <p:grpSpPr>
          <a:xfrm>
            <a:off x="731837" y="5606925"/>
            <a:ext cx="1130301" cy="812926"/>
            <a:chOff x="0" y="0"/>
            <a:chExt cx="1130300" cy="812925"/>
          </a:xfrm>
        </p:grpSpPr>
        <p:grpSp>
          <p:nvGrpSpPr>
            <p:cNvPr id="506" name="Group 506"/>
            <p:cNvGrpSpPr/>
            <p:nvPr/>
          </p:nvGrpSpPr>
          <p:grpSpPr>
            <a:xfrm>
              <a:off x="0" y="0"/>
              <a:ext cx="1130301" cy="812926"/>
              <a:chOff x="0" y="0"/>
              <a:chExt cx="1130300" cy="812925"/>
            </a:xfrm>
          </p:grpSpPr>
          <p:grpSp>
            <p:nvGrpSpPr>
              <p:cNvPr id="504" name="Group 504"/>
              <p:cNvGrpSpPr/>
              <p:nvPr/>
            </p:nvGrpSpPr>
            <p:grpSpPr>
              <a:xfrm>
                <a:off x="0" y="0"/>
                <a:ext cx="1130301" cy="812926"/>
                <a:chOff x="0" y="0"/>
                <a:chExt cx="1130300" cy="812925"/>
              </a:xfrm>
            </p:grpSpPr>
            <p:grpSp>
              <p:nvGrpSpPr>
                <p:cNvPr id="494" name="Group 494"/>
                <p:cNvGrpSpPr/>
                <p:nvPr/>
              </p:nvGrpSpPr>
              <p:grpSpPr>
                <a:xfrm>
                  <a:off x="154551" y="0"/>
                  <a:ext cx="823505" cy="519264"/>
                  <a:chOff x="0" y="0"/>
                  <a:chExt cx="823504" cy="519263"/>
                </a:xfrm>
              </p:grpSpPr>
              <p:sp>
                <p:nvSpPr>
                  <p:cNvPr id="492" name="Shape 492"/>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493" name="Shape 493"/>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501" name="Group 501"/>
                <p:cNvGrpSpPr/>
                <p:nvPr/>
              </p:nvGrpSpPr>
              <p:grpSpPr>
                <a:xfrm>
                  <a:off x="0" y="676806"/>
                  <a:ext cx="1130301" cy="136120"/>
                  <a:chOff x="0" y="0"/>
                  <a:chExt cx="1130300" cy="136118"/>
                </a:xfrm>
              </p:grpSpPr>
              <p:sp>
                <p:nvSpPr>
                  <p:cNvPr id="495" name="Shape 495"/>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96" name="Shape 496"/>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97" name="Shape 497"/>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98" name="Shape 498"/>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499" name="Shape 499"/>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00" name="Shape 500"/>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502" name="Shape 502"/>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03" name="Shape 503"/>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505" name="Shape 505"/>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507"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509"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510" name="Shape 510"/>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lvl="0"/>
            <a:endParaRPr/>
          </a:p>
        </p:txBody>
      </p:sp>
      <p:sp>
        <p:nvSpPr>
          <p:cNvPr id="511" name="Shape 511"/>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512" name="Shape 512"/>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513" name="Shape 513"/>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514" name="Shape 514"/>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515" name="Shape 515"/>
          <p:cNvSpPr/>
          <p:nvPr/>
        </p:nvSpPr>
        <p:spPr>
          <a:xfrm>
            <a:off x="7505699" y="29463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6" name="Shape 516"/>
          <p:cNvSpPr/>
          <p:nvPr/>
        </p:nvSpPr>
        <p:spPr>
          <a:xfrm>
            <a:off x="13004800" y="28829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7" name="Shape 517"/>
          <p:cNvSpPr/>
          <p:nvPr/>
        </p:nvSpPr>
        <p:spPr>
          <a:xfrm>
            <a:off x="12445999" y="294639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8" name="Shape 518"/>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Store and Forward Networking</a:t>
            </a:r>
          </a:p>
        </p:txBody>
      </p:sp>
      <p:pic>
        <p:nvPicPr>
          <p:cNvPr id="521"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522" name="Shape 522"/>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523" name="Shape 523"/>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540" name="Group 540"/>
          <p:cNvGrpSpPr/>
          <p:nvPr/>
        </p:nvGrpSpPr>
        <p:grpSpPr>
          <a:xfrm>
            <a:off x="731837" y="2673225"/>
            <a:ext cx="1130301" cy="812926"/>
            <a:chOff x="0" y="0"/>
            <a:chExt cx="1130300" cy="812925"/>
          </a:xfrm>
        </p:grpSpPr>
        <p:grpSp>
          <p:nvGrpSpPr>
            <p:cNvPr id="538" name="Group 538"/>
            <p:cNvGrpSpPr/>
            <p:nvPr/>
          </p:nvGrpSpPr>
          <p:grpSpPr>
            <a:xfrm>
              <a:off x="0" y="0"/>
              <a:ext cx="1130301" cy="812926"/>
              <a:chOff x="0" y="0"/>
              <a:chExt cx="1130300" cy="812925"/>
            </a:xfrm>
          </p:grpSpPr>
          <p:grpSp>
            <p:nvGrpSpPr>
              <p:cNvPr id="536" name="Group 536"/>
              <p:cNvGrpSpPr/>
              <p:nvPr/>
            </p:nvGrpSpPr>
            <p:grpSpPr>
              <a:xfrm>
                <a:off x="0" y="0"/>
                <a:ext cx="1130301" cy="812926"/>
                <a:chOff x="0" y="0"/>
                <a:chExt cx="1130300" cy="812925"/>
              </a:xfrm>
            </p:grpSpPr>
            <p:grpSp>
              <p:nvGrpSpPr>
                <p:cNvPr id="526" name="Group 526"/>
                <p:cNvGrpSpPr/>
                <p:nvPr/>
              </p:nvGrpSpPr>
              <p:grpSpPr>
                <a:xfrm>
                  <a:off x="154551" y="0"/>
                  <a:ext cx="823505" cy="519264"/>
                  <a:chOff x="0" y="0"/>
                  <a:chExt cx="823504" cy="519263"/>
                </a:xfrm>
              </p:grpSpPr>
              <p:sp>
                <p:nvSpPr>
                  <p:cNvPr id="524" name="Shape 524"/>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25" name="Shape 525"/>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533" name="Group 533"/>
                <p:cNvGrpSpPr/>
                <p:nvPr/>
              </p:nvGrpSpPr>
              <p:grpSpPr>
                <a:xfrm>
                  <a:off x="0" y="676806"/>
                  <a:ext cx="1130301" cy="136120"/>
                  <a:chOff x="0" y="0"/>
                  <a:chExt cx="1130300" cy="136118"/>
                </a:xfrm>
              </p:grpSpPr>
              <p:sp>
                <p:nvSpPr>
                  <p:cNvPr id="527" name="Shape 527"/>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28" name="Shape 528"/>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29" name="Shape 529"/>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30" name="Shape 530"/>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31" name="Shape 531"/>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32" name="Shape 532"/>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534" name="Shape 534"/>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35" name="Shape 535"/>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537" name="Shape 537"/>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539"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541" name="Shape 541"/>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lvl="0"/>
            <a:endParaRPr/>
          </a:p>
        </p:txBody>
      </p:sp>
      <p:pic>
        <p:nvPicPr>
          <p:cNvPr id="542"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sp>
        <p:nvSpPr>
          <p:cNvPr id="543" name="Shape 543"/>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lvl="0"/>
            <a:endParaRPr/>
          </a:p>
        </p:txBody>
      </p:sp>
      <p:pic>
        <p:nvPicPr>
          <p:cNvPr id="544"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561" name="Group 561"/>
          <p:cNvGrpSpPr/>
          <p:nvPr/>
        </p:nvGrpSpPr>
        <p:grpSpPr>
          <a:xfrm>
            <a:off x="731837" y="4159125"/>
            <a:ext cx="1130301" cy="812926"/>
            <a:chOff x="0" y="0"/>
            <a:chExt cx="1130300" cy="812925"/>
          </a:xfrm>
        </p:grpSpPr>
        <p:grpSp>
          <p:nvGrpSpPr>
            <p:cNvPr id="559" name="Group 559"/>
            <p:cNvGrpSpPr/>
            <p:nvPr/>
          </p:nvGrpSpPr>
          <p:grpSpPr>
            <a:xfrm>
              <a:off x="0" y="0"/>
              <a:ext cx="1130301" cy="812926"/>
              <a:chOff x="0" y="0"/>
              <a:chExt cx="1130300" cy="812925"/>
            </a:xfrm>
          </p:grpSpPr>
          <p:grpSp>
            <p:nvGrpSpPr>
              <p:cNvPr id="557" name="Group 557"/>
              <p:cNvGrpSpPr/>
              <p:nvPr/>
            </p:nvGrpSpPr>
            <p:grpSpPr>
              <a:xfrm>
                <a:off x="0" y="0"/>
                <a:ext cx="1130301" cy="812926"/>
                <a:chOff x="0" y="0"/>
                <a:chExt cx="1130300" cy="812925"/>
              </a:xfrm>
            </p:grpSpPr>
            <p:grpSp>
              <p:nvGrpSpPr>
                <p:cNvPr id="547" name="Group 547"/>
                <p:cNvGrpSpPr/>
                <p:nvPr/>
              </p:nvGrpSpPr>
              <p:grpSpPr>
                <a:xfrm>
                  <a:off x="154551" y="0"/>
                  <a:ext cx="823505" cy="519264"/>
                  <a:chOff x="0" y="0"/>
                  <a:chExt cx="823504" cy="519263"/>
                </a:xfrm>
              </p:grpSpPr>
              <p:sp>
                <p:nvSpPr>
                  <p:cNvPr id="545" name="Shape 545"/>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46" name="Shape 546"/>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554" name="Group 554"/>
                <p:cNvGrpSpPr/>
                <p:nvPr/>
              </p:nvGrpSpPr>
              <p:grpSpPr>
                <a:xfrm>
                  <a:off x="0" y="676806"/>
                  <a:ext cx="1130301" cy="136120"/>
                  <a:chOff x="0" y="0"/>
                  <a:chExt cx="1130300" cy="136118"/>
                </a:xfrm>
              </p:grpSpPr>
              <p:sp>
                <p:nvSpPr>
                  <p:cNvPr id="548" name="Shape 548"/>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49" name="Shape 549"/>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50" name="Shape 550"/>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51" name="Shape 551"/>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52" name="Shape 552"/>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53" name="Shape 553"/>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555" name="Shape 555"/>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56" name="Shape 556"/>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558" name="Shape 558"/>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560"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578" name="Group 578"/>
          <p:cNvGrpSpPr/>
          <p:nvPr/>
        </p:nvGrpSpPr>
        <p:grpSpPr>
          <a:xfrm>
            <a:off x="731837" y="5606925"/>
            <a:ext cx="1130301" cy="812926"/>
            <a:chOff x="0" y="0"/>
            <a:chExt cx="1130300" cy="812925"/>
          </a:xfrm>
        </p:grpSpPr>
        <p:grpSp>
          <p:nvGrpSpPr>
            <p:cNvPr id="576" name="Group 576"/>
            <p:cNvGrpSpPr/>
            <p:nvPr/>
          </p:nvGrpSpPr>
          <p:grpSpPr>
            <a:xfrm>
              <a:off x="0" y="0"/>
              <a:ext cx="1130301" cy="812926"/>
              <a:chOff x="0" y="0"/>
              <a:chExt cx="1130300" cy="812925"/>
            </a:xfrm>
          </p:grpSpPr>
          <p:grpSp>
            <p:nvGrpSpPr>
              <p:cNvPr id="574" name="Group 574"/>
              <p:cNvGrpSpPr/>
              <p:nvPr/>
            </p:nvGrpSpPr>
            <p:grpSpPr>
              <a:xfrm>
                <a:off x="0" y="0"/>
                <a:ext cx="1130301" cy="812926"/>
                <a:chOff x="0" y="0"/>
                <a:chExt cx="1130300" cy="812925"/>
              </a:xfrm>
            </p:grpSpPr>
            <p:grpSp>
              <p:nvGrpSpPr>
                <p:cNvPr id="564" name="Group 564"/>
                <p:cNvGrpSpPr/>
                <p:nvPr/>
              </p:nvGrpSpPr>
              <p:grpSpPr>
                <a:xfrm>
                  <a:off x="154551" y="0"/>
                  <a:ext cx="823505" cy="519264"/>
                  <a:chOff x="0" y="0"/>
                  <a:chExt cx="823504" cy="519263"/>
                </a:xfrm>
              </p:grpSpPr>
              <p:sp>
                <p:nvSpPr>
                  <p:cNvPr id="562" name="Shape 562"/>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63" name="Shape 563"/>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571" name="Group 571"/>
                <p:cNvGrpSpPr/>
                <p:nvPr/>
              </p:nvGrpSpPr>
              <p:grpSpPr>
                <a:xfrm>
                  <a:off x="0" y="676806"/>
                  <a:ext cx="1130301" cy="136120"/>
                  <a:chOff x="0" y="0"/>
                  <a:chExt cx="1130300" cy="136118"/>
                </a:xfrm>
              </p:grpSpPr>
              <p:sp>
                <p:nvSpPr>
                  <p:cNvPr id="565" name="Shape 565"/>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66" name="Shape 566"/>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67" name="Shape 567"/>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68" name="Shape 568"/>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69" name="Shape 569"/>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570" name="Shape 570"/>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572" name="Shape 572"/>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573" name="Shape 573"/>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575" name="Shape 575"/>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577"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579" name="11949839031316979841alcatel_oxo_nicolas_cle_.svg.med.png"/>
          <p:cNvPicPr/>
          <p:nvPr/>
        </p:nvPicPr>
        <p:blipFill>
          <a:blip r:embed="rId2">
            <a:extLst/>
          </a:blip>
          <a:stretch>
            <a:fillRect/>
          </a:stretch>
        </p:blipFill>
        <p:spPr>
          <a:xfrm>
            <a:off x="6286500" y="6045200"/>
            <a:ext cx="3810000" cy="1943100"/>
          </a:xfrm>
          <a:prstGeom prst="rect">
            <a:avLst/>
          </a:prstGeom>
          <a:ln w="12700">
            <a:miter lim="400000"/>
          </a:ln>
        </p:spPr>
      </p:pic>
      <p:sp>
        <p:nvSpPr>
          <p:cNvPr id="580" name="Shape 580"/>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lvl="0"/>
            <a:endParaRPr/>
          </a:p>
        </p:txBody>
      </p:sp>
      <p:sp>
        <p:nvSpPr>
          <p:cNvPr id="581" name="Shape 581"/>
          <p:cNvSpPr/>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582" name="Shape 582"/>
          <p:cNvSpPr/>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sp>
        <p:nvSpPr>
          <p:cNvPr id="583" name="Shape 583"/>
          <p:cNvSpPr/>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700">
                <a:solidFill>
                  <a:srgbClr val="00F900"/>
                </a:solidFill>
                <a:latin typeface="+mn-lt"/>
                <a:ea typeface="+mn-ea"/>
                <a:cs typeface="+mn-cs"/>
                <a:sym typeface="Gill Sans"/>
              </a:rPr>
              <a:t> </a:t>
            </a:r>
            <a:r>
              <a:rPr sz="2700" u="sng">
                <a:solidFill>
                  <a:srgbClr val="00F900"/>
                </a:solidFill>
                <a:latin typeface="+mn-lt"/>
                <a:ea typeface="+mn-ea"/>
                <a:cs typeface="+mn-cs"/>
                <a:sym typeface="Gill Sans"/>
                <a:hlinkClick r:id="rId4"/>
              </a:rPr>
              <a:t>http://en.wikipedia.org/wiki/BITNET</a:t>
            </a:r>
            <a:r>
              <a:rPr sz="2700">
                <a:solidFill>
                  <a:srgbClr val="00F900"/>
                </a:solidFill>
                <a:latin typeface="+mn-lt"/>
                <a:ea typeface="+mn-ea"/>
                <a:cs typeface="+mn-cs"/>
                <a:sym typeface="Gill Sans"/>
              </a:rPr>
              <a:t> </a:t>
            </a:r>
          </a:p>
        </p:txBody>
      </p:sp>
      <p:sp>
        <p:nvSpPr>
          <p:cNvPr id="584" name="Shape 584"/>
          <p:cNvSpPr/>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p>
        </p:txBody>
      </p:sp>
      <p:sp>
        <p:nvSpPr>
          <p:cNvPr id="585" name="Shape 585"/>
          <p:cNvSpPr/>
          <p:nvPr/>
        </p:nvSpPr>
        <p:spPr>
          <a:xfrm>
            <a:off x="11963399" y="2920999"/>
            <a:ext cx="495302" cy="49530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00F9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6" name="Shape 586"/>
          <p:cNvSpPr/>
          <p:nvPr/>
        </p:nvSpPr>
        <p:spPr>
          <a:xfrm>
            <a:off x="13004800" y="2882900"/>
            <a:ext cx="863601" cy="8636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40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7" name="Shape 587"/>
          <p:cNvSpPr/>
          <p:nvPr/>
        </p:nvSpPr>
        <p:spPr>
          <a:xfrm>
            <a:off x="12445999" y="2946399"/>
            <a:ext cx="571501" cy="57150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solidFill>
            <a:srgbClr val="FF93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8" name="Shape 588"/>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lvl="0"/>
            <a:endParaRP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lansing-cleveland-map.png"/>
          <p:cNvPicPr/>
          <p:nvPr/>
        </p:nvPicPr>
        <p:blipFill>
          <a:blip r:embed="rId2">
            <a:extLst/>
          </a:blip>
          <a:stretch>
            <a:fillRect/>
          </a:stretch>
        </p:blipFill>
        <p:spPr>
          <a:xfrm>
            <a:off x="0" y="-152400"/>
            <a:ext cx="16256000" cy="9436100"/>
          </a:xfrm>
          <a:prstGeom prst="rect">
            <a:avLst/>
          </a:prstGeom>
          <a:ln w="12700">
            <a:miter lim="400000"/>
          </a:ln>
        </p:spPr>
      </p:pic>
      <p:pic>
        <p:nvPicPr>
          <p:cNvPr id="591" name="blocks_gr.png"/>
          <p:cNvPicPr/>
          <p:nvPr/>
        </p:nvPicPr>
        <p:blipFill>
          <a:blip r:embed="rId3">
            <a:extLst/>
          </a:blip>
          <a:stretch>
            <a:fillRect/>
          </a:stretch>
        </p:blipFill>
        <p:spPr>
          <a:xfrm>
            <a:off x="584200" y="1090295"/>
            <a:ext cx="876300" cy="1183006"/>
          </a:xfrm>
          <a:prstGeom prst="rect">
            <a:avLst/>
          </a:prstGeom>
          <a:ln w="38100">
            <a:solidFill/>
            <a:miter lim="400000"/>
          </a:ln>
        </p:spPr>
      </p:pic>
      <p:pic>
        <p:nvPicPr>
          <p:cNvPr id="592" name="case-western-logo.png"/>
          <p:cNvPicPr/>
          <p:nvPr/>
        </p:nvPicPr>
        <p:blipFill>
          <a:blip r:embed="rId4">
            <a:extLst/>
          </a:blip>
          <a:stretch>
            <a:fillRect/>
          </a:stretch>
        </p:blipFill>
        <p:spPr>
          <a:xfrm>
            <a:off x="13601700" y="6350000"/>
            <a:ext cx="1064224" cy="1244601"/>
          </a:xfrm>
          <a:prstGeom prst="rect">
            <a:avLst/>
          </a:prstGeom>
          <a:ln w="12700">
            <a:miter lim="400000"/>
          </a:ln>
        </p:spPr>
      </p:pic>
      <p:sp>
        <p:nvSpPr>
          <p:cNvPr id="593" name="Shape 593"/>
          <p:cNvSpPr/>
          <p:nvPr/>
        </p:nvSpPr>
        <p:spPr>
          <a:xfrm>
            <a:off x="1950661" y="475677"/>
            <a:ext cx="3108309" cy="2719290"/>
          </a:xfrm>
          <a:prstGeom prst="line">
            <a:avLst/>
          </a:prstGeom>
          <a:ln w="114300">
            <a:solidFill>
              <a:srgbClr val="FF40FF"/>
            </a:solidFill>
            <a:miter lim="400000"/>
            <a:headEnd type="stealth"/>
            <a:tailEnd type="stealth"/>
          </a:ln>
        </p:spPr>
        <p:txBody>
          <a:bodyPr lIns="0" tIns="0" rIns="0" bIns="0"/>
          <a:lstStyle/>
          <a:p>
            <a:pPr lvl="0"/>
            <a:endParaRPr/>
          </a:p>
        </p:txBody>
      </p:sp>
      <p:grpSp>
        <p:nvGrpSpPr>
          <p:cNvPr id="597" name="Group 597"/>
          <p:cNvGrpSpPr/>
          <p:nvPr/>
        </p:nvGrpSpPr>
        <p:grpSpPr>
          <a:xfrm>
            <a:off x="2984500" y="3307728"/>
            <a:ext cx="11126411" cy="5054606"/>
            <a:chOff x="0" y="0"/>
            <a:chExt cx="11126410" cy="5054604"/>
          </a:xfrm>
        </p:grpSpPr>
        <p:pic>
          <p:nvPicPr>
            <p:cNvPr id="594" name="ToledoLogo1.jpg"/>
            <p:cNvPicPr/>
            <p:nvPr/>
          </p:nvPicPr>
          <p:blipFill>
            <a:blip r:embed="rId5">
              <a:extLst/>
            </a:blip>
            <a:stretch>
              <a:fillRect/>
            </a:stretch>
          </p:blipFill>
          <p:spPr>
            <a:xfrm>
              <a:off x="0" y="3795927"/>
              <a:ext cx="1998041" cy="1258678"/>
            </a:xfrm>
            <a:prstGeom prst="rect">
              <a:avLst/>
            </a:prstGeom>
            <a:ln w="38100" cap="flat">
              <a:solidFill>
                <a:srgbClr val="000000"/>
              </a:solidFill>
              <a:prstDash val="solid"/>
              <a:miter lim="400000"/>
            </a:ln>
            <a:effectLst/>
          </p:spPr>
        </p:pic>
        <p:sp>
          <p:nvSpPr>
            <p:cNvPr id="595" name="Shape 595"/>
            <p:cNvSpPr/>
            <p:nvPr/>
          </p:nvSpPr>
          <p:spPr>
            <a:xfrm>
              <a:off x="2099338" y="0"/>
              <a:ext cx="679008" cy="4070246"/>
            </a:xfrm>
            <a:prstGeom prst="line">
              <a:avLst/>
            </a:prstGeom>
            <a:noFill/>
            <a:ln w="114300" cap="flat">
              <a:solidFill>
                <a:srgbClr val="FF40FF"/>
              </a:solidFill>
              <a:prstDash val="solid"/>
              <a:miter lim="400000"/>
              <a:headEnd type="stealth" w="med" len="med"/>
              <a:tailEnd type="stealth" w="med" len="med"/>
            </a:ln>
            <a:effectLst/>
          </p:spPr>
          <p:txBody>
            <a:bodyPr wrap="square" lIns="0" tIns="0" rIns="0" bIns="0" numCol="1" anchor="t">
              <a:noAutofit/>
            </a:bodyPr>
            <a:lstStyle/>
            <a:p>
              <a:pPr lvl="0"/>
              <a:endParaRPr/>
            </a:p>
          </p:txBody>
        </p:sp>
        <p:sp>
          <p:nvSpPr>
            <p:cNvPr id="596" name="Shape 596"/>
            <p:cNvSpPr/>
            <p:nvPr/>
          </p:nvSpPr>
          <p:spPr>
            <a:xfrm>
              <a:off x="2683671" y="3990466"/>
              <a:ext cx="8442740" cy="1043380"/>
            </a:xfrm>
            <a:prstGeom prst="line">
              <a:avLst/>
            </a:prstGeom>
            <a:noFill/>
            <a:ln w="114300" cap="flat">
              <a:solidFill>
                <a:srgbClr val="FF40FF"/>
              </a:solidFill>
              <a:prstDash val="solid"/>
              <a:miter lim="400000"/>
              <a:headEnd type="stealth" w="med" len="med"/>
              <a:tailEnd type="stealth" w="med" len="med"/>
            </a:ln>
            <a:effectLst/>
          </p:spPr>
          <p:txBody>
            <a:bodyPr wrap="square" lIns="0" tIns="0" rIns="0" bIns="0" numCol="1" anchor="t">
              <a:noAutofit/>
            </a:bodyPr>
            <a:lstStyle/>
            <a:p>
              <a:pPr lvl="0"/>
              <a:endParaRPr/>
            </a:p>
          </p:txBody>
        </p:sp>
      </p:grpSp>
      <p:sp>
        <p:nvSpPr>
          <p:cNvPr id="598" name="Shape 598"/>
          <p:cNvSpPr/>
          <p:nvPr/>
        </p:nvSpPr>
        <p:spPr>
          <a:xfrm>
            <a:off x="8801100" y="1752600"/>
            <a:ext cx="6997700" cy="2298700"/>
          </a:xfrm>
          <a:prstGeom prst="rect">
            <a:avLst/>
          </a:prstGeom>
          <a:solidFill>
            <a:srgbClr val="FFFFFF"/>
          </a:solidFill>
          <a:ln w="381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46100">
              <a:defRPr sz="7100">
                <a:solidFill>
                  <a:srgbClr val="FF40FF"/>
                </a:solidFill>
                <a:latin typeface="+mn-lt"/>
                <a:ea typeface="+mn-ea"/>
                <a:cs typeface="+mn-cs"/>
                <a:sym typeface="Gill Sans"/>
              </a:defRPr>
            </a:lvl1pPr>
          </a:lstStyle>
          <a:p>
            <a:pPr lvl="0">
              <a:defRPr sz="1800">
                <a:solidFill>
                  <a:srgbClr val="000000"/>
                </a:solidFill>
              </a:defRPr>
            </a:pPr>
            <a:r>
              <a:rPr sz="7100">
                <a:solidFill>
                  <a:srgbClr val="FF40FF"/>
                </a:solidFill>
              </a:rPr>
              <a:t>Saving Money with More "Hops"</a:t>
            </a:r>
          </a:p>
        </p:txBody>
      </p:sp>
      <p:sp>
        <p:nvSpPr>
          <p:cNvPr id="599" name="Shape 599"/>
          <p:cNvSpPr/>
          <p:nvPr/>
        </p:nvSpPr>
        <p:spPr>
          <a:xfrm>
            <a:off x="5181223" y="3376874"/>
            <a:ext cx="8899495" cy="4729034"/>
          </a:xfrm>
          <a:prstGeom prst="line">
            <a:avLst/>
          </a:prstGeom>
          <a:ln w="114300">
            <a:solidFill>
              <a:srgbClr val="FF40FF"/>
            </a:solidFill>
            <a:miter lim="400000"/>
            <a:headEnd type="stealth"/>
            <a:tailEnd type="stealth"/>
          </a:ln>
        </p:spPr>
        <p:txBody>
          <a:bodyPr lIns="0" tIns="0" rIns="0" bIns="0"/>
          <a:lstStyle/>
          <a:p>
            <a:pPr lvl="0"/>
            <a:endParaRPr/>
          </a:p>
        </p:txBody>
      </p:sp>
      <p:pic>
        <p:nvPicPr>
          <p:cNvPr id="600" name="university-of-michigan_logo.jpg"/>
          <p:cNvPicPr/>
          <p:nvPr/>
        </p:nvPicPr>
        <p:blipFill>
          <a:blip r:embed="rId6">
            <a:extLst/>
          </a:blip>
          <a:stretch>
            <a:fillRect/>
          </a:stretch>
        </p:blipFill>
        <p:spPr>
          <a:xfrm>
            <a:off x="5930900" y="2653145"/>
            <a:ext cx="1981200" cy="1245756"/>
          </a:xfrm>
          <a:prstGeom prst="rect">
            <a:avLst/>
          </a:prstGeom>
          <a:ln w="38100">
            <a:solidFill/>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7"/>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2" nodeType="afterEffect">
                                  <p:stCondLst>
                                    <p:cond delay="0"/>
                                  </p:stCondLst>
                                  <p:iterate>
                                    <p:tmAbs val="0"/>
                                  </p:iterate>
                                  <p:childTnLst>
                                    <p:set>
                                      <p:cBhvr>
                                        <p:cTn id="9" fill="hold">
                                          <p:stCondLst>
                                            <p:cond delay="0"/>
                                          </p:stCondLst>
                                        </p:cTn>
                                        <p:tgtEl>
                                          <p:spTgt spid="5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1" animBg="1" advAuto="0"/>
      <p:bldP spid="599"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Store and Forward Networking</a:t>
            </a:r>
          </a:p>
        </p:txBody>
      </p:sp>
      <p:sp>
        <p:nvSpPr>
          <p:cNvPr id="603" name="Shape 603"/>
          <p:cNvSpPr>
            <a:spLocks noGrp="1"/>
          </p:cNvSpPr>
          <p:nvPr>
            <p:ph type="body" idx="1"/>
          </p:nvPr>
        </p:nvSpPr>
        <p:spPr>
          <a:xfrm>
            <a:off x="1155700" y="2603500"/>
            <a:ext cx="9258300" cy="5702300"/>
          </a:xfrm>
          <a:prstGeom prst="rect">
            <a:avLst/>
          </a:prstGeom>
        </p:spPr>
        <p:txBody>
          <a:bodyPr/>
          <a:lstStyle/>
          <a:p>
            <a:pPr lvl="0">
              <a:defRPr sz="1800">
                <a:solidFill>
                  <a:srgbClr val="000000"/>
                </a:solidFill>
              </a:defRPr>
            </a:pPr>
            <a:r>
              <a:rPr sz="3600">
                <a:solidFill>
                  <a:srgbClr val="FFFFFF"/>
                </a:solidFill>
              </a:rPr>
              <a:t>Typically specialized in Mail</a:t>
            </a:r>
          </a:p>
          <a:p>
            <a:pPr lvl="0">
              <a:defRPr sz="1800">
                <a:solidFill>
                  <a:srgbClr val="000000"/>
                </a:solidFill>
              </a:defRPr>
            </a:pPr>
            <a:r>
              <a:rPr sz="3600">
                <a:solidFill>
                  <a:srgbClr val="FFFFFF"/>
                </a:solidFill>
              </a:rPr>
              <a:t>E-Mail could make it across the country in six hours to about 2 days</a:t>
            </a:r>
          </a:p>
          <a:p>
            <a:pPr lvl="0">
              <a:defRPr sz="1800">
                <a:solidFill>
                  <a:srgbClr val="000000"/>
                </a:solidFill>
              </a:defRPr>
            </a:pPr>
            <a:r>
              <a:rPr sz="3600">
                <a:solidFill>
                  <a:srgbClr val="FFFFFF"/>
                </a:solidFill>
              </a:rPr>
              <a:t>You generally focused your life on one computer</a:t>
            </a:r>
          </a:p>
          <a:p>
            <a:pPr lvl="0">
              <a:defRPr sz="1800">
                <a:solidFill>
                  <a:srgbClr val="000000"/>
                </a:solidFill>
              </a:defRPr>
            </a:pPr>
            <a:r>
              <a:rPr sz="3600">
                <a:solidFill>
                  <a:srgbClr val="FFFFFF"/>
                </a:solidFill>
              </a:rPr>
              <a:t>Early 1980’s</a:t>
            </a:r>
          </a:p>
        </p:txBody>
      </p:sp>
      <p:sp>
        <p:nvSpPr>
          <p:cNvPr id="604" name="Shape 604"/>
          <p:cNvSpPr/>
          <p:nvPr/>
        </p:nvSpPr>
        <p:spPr>
          <a:xfrm>
            <a:off x="6259475" y="8026400"/>
            <a:ext cx="94615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hlinkClick r:id="rId3"/>
              </a:defRPr>
            </a:lvl1pPr>
          </a:lstStyle>
          <a:p>
            <a:pPr lvl="0">
              <a:defRPr sz="1800">
                <a:solidFill>
                  <a:srgbClr val="000000"/>
                </a:solidFill>
              </a:defRPr>
            </a:pPr>
            <a:r>
              <a:rPr sz="3600">
                <a:solidFill>
                  <a:srgbClr val="FFFB00"/>
                </a:solidFill>
                <a:hlinkClick r:id="rId3"/>
              </a:rPr>
              <a:t>http://en.wikipedia.org/wiki/IBM_3270</a:t>
            </a:r>
          </a:p>
        </p:txBody>
      </p:sp>
      <p:pic>
        <p:nvPicPr>
          <p:cNvPr id="605" name="IBM-3279.jpg"/>
          <p:cNvPicPr/>
          <p:nvPr/>
        </p:nvPicPr>
        <p:blipFill>
          <a:blip r:embed="rId4">
            <a:extLst/>
          </a:blip>
          <a:stretch>
            <a:fillRect/>
          </a:stretch>
        </p:blipFill>
        <p:spPr>
          <a:xfrm>
            <a:off x="11099800" y="2816900"/>
            <a:ext cx="4114801" cy="4574501"/>
          </a:xfrm>
          <a:prstGeom prst="rect">
            <a:avLst/>
          </a:prstGeom>
          <a:ln w="12700">
            <a:miter lim="400000"/>
          </a:ln>
        </p:spPr>
      </p:pic>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p:cNvSpPr>
          <p:nvPr>
            <p:ph type="title"/>
          </p:nvPr>
        </p:nvSpPr>
        <p:spPr>
          <a:xfrm>
            <a:off x="1155700" y="241300"/>
            <a:ext cx="6248400" cy="2298700"/>
          </a:xfrm>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BITNET</a:t>
            </a:r>
          </a:p>
        </p:txBody>
      </p:sp>
      <p:sp>
        <p:nvSpPr>
          <p:cNvPr id="610" name="Shape 610"/>
          <p:cNvSpPr>
            <a:spLocks noGrp="1"/>
          </p:cNvSpPr>
          <p:nvPr>
            <p:ph type="body" idx="1"/>
          </p:nvPr>
        </p:nvSpPr>
        <p:spPr>
          <a:xfrm>
            <a:off x="1155700" y="2603500"/>
            <a:ext cx="7112000" cy="5702300"/>
          </a:xfrm>
          <a:prstGeom prst="rect">
            <a:avLst/>
          </a:prstGeom>
        </p:spPr>
        <p:txBody>
          <a:bodyPr/>
          <a:lstStyle/>
          <a:p>
            <a:pPr lvl="0">
              <a:defRPr sz="1800">
                <a:solidFill>
                  <a:srgbClr val="000000"/>
                </a:solidFill>
              </a:defRPr>
            </a:pPr>
            <a:r>
              <a:rPr sz="3600">
                <a:solidFill>
                  <a:srgbClr val="FFFFFF"/>
                </a:solidFill>
              </a:rPr>
              <a:t>Typically specialized in Mail</a:t>
            </a:r>
          </a:p>
          <a:p>
            <a:pPr lvl="0">
              <a:defRPr sz="1800">
                <a:solidFill>
                  <a:srgbClr val="000000"/>
                </a:solidFill>
              </a:defRPr>
            </a:pPr>
            <a:r>
              <a:rPr sz="3600">
                <a:solidFill>
                  <a:srgbClr val="FFFFFF"/>
                </a:solidFill>
              </a:rPr>
              <a:t>E-Mail could make it across the country in 6-hours to about 2 days</a:t>
            </a:r>
          </a:p>
          <a:p>
            <a:pPr lvl="0">
              <a:defRPr sz="1800">
                <a:solidFill>
                  <a:srgbClr val="000000"/>
                </a:solidFill>
              </a:defRPr>
            </a:pPr>
            <a:r>
              <a:rPr sz="3600">
                <a:solidFill>
                  <a:srgbClr val="FFFFFF"/>
                </a:solidFill>
              </a:rPr>
              <a:t>You generally focused your life on one computer</a:t>
            </a:r>
          </a:p>
          <a:p>
            <a:pPr lvl="0">
              <a:defRPr sz="1800">
                <a:solidFill>
                  <a:srgbClr val="000000"/>
                </a:solidFill>
              </a:defRPr>
            </a:pPr>
            <a:r>
              <a:rPr sz="3600">
                <a:solidFill>
                  <a:srgbClr val="FFFFFF"/>
                </a:solidFill>
              </a:rPr>
              <a:t>Academic network in the 1980’s</a:t>
            </a:r>
          </a:p>
        </p:txBody>
      </p:sp>
      <p:sp>
        <p:nvSpPr>
          <p:cNvPr id="611" name="Shape 611"/>
          <p:cNvSpPr/>
          <p:nvPr/>
        </p:nvSpPr>
        <p:spPr>
          <a:xfrm>
            <a:off x="723546" y="8242300"/>
            <a:ext cx="7349766"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lvl="0">
              <a:defRPr sz="1800">
                <a:solidFill>
                  <a:srgbClr val="000000"/>
                </a:solidFill>
              </a:defRPr>
            </a:pPr>
            <a:r>
              <a:rPr sz="3000">
                <a:solidFill>
                  <a:srgbClr val="FFFB00"/>
                </a:solidFill>
              </a:rPr>
              <a:t>http://www.columbia.edu/acis/history/bitnet.jpg</a:t>
            </a:r>
          </a:p>
        </p:txBody>
      </p:sp>
      <p:pic>
        <p:nvPicPr>
          <p:cNvPr id="612" name="bitnet-from-columbia.jpg"/>
          <p:cNvPicPr/>
          <p:nvPr/>
        </p:nvPicPr>
        <p:blipFill>
          <a:blip r:embed="rId2">
            <a:extLst/>
          </a:blip>
          <a:stretch>
            <a:fillRect/>
          </a:stretch>
        </p:blipFill>
        <p:spPr>
          <a:xfrm>
            <a:off x="9024180" y="228600"/>
            <a:ext cx="6761920" cy="8674101"/>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High Level Phases</a:t>
            </a:r>
          </a:p>
        </p:txBody>
      </p:sp>
      <p:sp>
        <p:nvSpPr>
          <p:cNvPr id="72" name="Shape 72"/>
          <p:cNvSpPr>
            <a:spLocks noGrp="1"/>
          </p:cNvSpPr>
          <p:nvPr>
            <p:ph type="body" idx="1"/>
          </p:nvPr>
        </p:nvSpPr>
        <p:spPr>
          <a:xfrm>
            <a:off x="1155700" y="2603500"/>
            <a:ext cx="14300200" cy="5702300"/>
          </a:xfrm>
          <a:prstGeom prst="rect">
            <a:avLst/>
          </a:prstGeom>
        </p:spPr>
        <p:txBody>
          <a:bodyPr/>
          <a:lstStyle/>
          <a:p>
            <a:pPr lvl="0">
              <a:defRPr sz="1800">
                <a:solidFill>
                  <a:srgbClr val="000000"/>
                </a:solidFill>
              </a:defRPr>
            </a:pPr>
            <a:r>
              <a:rPr sz="3600">
                <a:solidFill>
                  <a:srgbClr val="FFFFFF"/>
                </a:solidFill>
              </a:rPr>
              <a:t>Dawn of Electronic Computing</a:t>
            </a:r>
          </a:p>
          <a:p>
            <a:pPr lvl="0">
              <a:defRPr sz="1800">
                <a:solidFill>
                  <a:srgbClr val="000000"/>
                </a:solidFill>
              </a:defRPr>
            </a:pPr>
            <a:r>
              <a:rPr sz="3600">
                <a:solidFill>
                  <a:srgbClr val="FFFFFF"/>
                </a:solidFill>
              </a:rPr>
              <a:t>Pre-Internet Communication</a:t>
            </a:r>
          </a:p>
          <a:p>
            <a:pPr lvl="0">
              <a:defRPr sz="1800">
                <a:solidFill>
                  <a:srgbClr val="000000"/>
                </a:solidFill>
              </a:defRPr>
            </a:pPr>
            <a:r>
              <a:rPr sz="3600">
                <a:solidFill>
                  <a:srgbClr val="FFFFFF"/>
                </a:solidFill>
              </a:rPr>
              <a:t>Research Networks - 1960s - 1970’s</a:t>
            </a:r>
          </a:p>
          <a:p>
            <a:pPr lvl="0">
              <a:defRPr sz="1800">
                <a:solidFill>
                  <a:srgbClr val="000000"/>
                </a:solidFill>
              </a:defRPr>
            </a:pPr>
            <a:r>
              <a:rPr sz="3600">
                <a:solidFill>
                  <a:srgbClr val="FFFFFF"/>
                </a:solidFill>
              </a:rPr>
              <a:t>The First “Internet” -  Mid 1980’s</a:t>
            </a:r>
          </a:p>
          <a:p>
            <a:pPr lvl="0">
              <a:defRPr sz="1800">
                <a:solidFill>
                  <a:srgbClr val="000000"/>
                </a:solidFill>
              </a:defRPr>
            </a:pPr>
            <a:r>
              <a:rPr sz="3600">
                <a:solidFill>
                  <a:srgbClr val="FFFFFF"/>
                </a:solidFill>
              </a:rPr>
              <a:t>The Web Makes it Easy - Early 1990’s</a:t>
            </a:r>
          </a:p>
          <a:p>
            <a:pPr lvl="0">
              <a:defRPr sz="1800">
                <a:solidFill>
                  <a:srgbClr val="000000"/>
                </a:solidFill>
              </a:defRPr>
            </a:pPr>
            <a:r>
              <a:rPr sz="3600">
                <a:solidFill>
                  <a:srgbClr val="FFFFFF"/>
                </a:solidFill>
              </a:rPr>
              <a:t>Ubiquity of the Internet - 1996 and beyond</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a:spLocks noGrp="1"/>
          </p:cNvSpPr>
          <p:nvPr>
            <p:ph type="title"/>
          </p:nvPr>
        </p:nvSpPr>
        <p:spPr>
          <a:xfrm>
            <a:off x="901700" y="609600"/>
            <a:ext cx="8305800" cy="2298700"/>
          </a:xfrm>
          <a:prstGeom prst="rect">
            <a:avLst/>
          </a:prstGeom>
        </p:spPr>
        <p:txBody>
          <a:bodyPr/>
          <a:lstStyle/>
          <a:p>
            <a:pPr lvl="0">
              <a:defRPr sz="1800">
                <a:solidFill>
                  <a:srgbClr val="000000"/>
                </a:solidFill>
              </a:defRPr>
            </a:pPr>
            <a:r>
              <a:rPr sz="7600">
                <a:solidFill>
                  <a:srgbClr val="00F900"/>
                </a:solidFill>
              </a:rPr>
              <a:t>Research Networks</a:t>
            </a:r>
          </a:p>
          <a:p>
            <a:pPr lvl="0">
              <a:defRPr sz="1800">
                <a:solidFill>
                  <a:srgbClr val="000000"/>
                </a:solidFill>
              </a:defRPr>
            </a:pPr>
            <a:r>
              <a:rPr sz="7600">
                <a:solidFill>
                  <a:srgbClr val="00F900"/>
                </a:solidFill>
              </a:rPr>
              <a:t>1960-1980’s</a:t>
            </a:r>
          </a:p>
        </p:txBody>
      </p:sp>
      <p:sp>
        <p:nvSpPr>
          <p:cNvPr id="615" name="Shape 615"/>
          <p:cNvSpPr>
            <a:spLocks noGrp="1"/>
          </p:cNvSpPr>
          <p:nvPr>
            <p:ph type="body" idx="1"/>
          </p:nvPr>
        </p:nvSpPr>
        <p:spPr>
          <a:xfrm>
            <a:off x="1130300" y="2971800"/>
            <a:ext cx="8356600" cy="5702300"/>
          </a:xfrm>
          <a:prstGeom prst="rect">
            <a:avLst/>
          </a:prstGeom>
        </p:spPr>
        <p:txBody>
          <a:bodyPr/>
          <a:lstStyle/>
          <a:p>
            <a:pPr lvl="0">
              <a:defRPr sz="1800">
                <a:solidFill>
                  <a:srgbClr val="000000"/>
                </a:solidFill>
              </a:defRPr>
            </a:pPr>
            <a:r>
              <a:rPr sz="3600">
                <a:solidFill>
                  <a:srgbClr val="FFFFFF"/>
                </a:solidFill>
              </a:rPr>
              <a:t>How can we avoid having a direct connection between all pairs of computers or long snake-like connections?</a:t>
            </a:r>
          </a:p>
          <a:p>
            <a:pPr lvl="0">
              <a:defRPr sz="1800">
                <a:solidFill>
                  <a:srgbClr val="000000"/>
                </a:solidFill>
              </a:defRPr>
            </a:pPr>
            <a:r>
              <a:rPr sz="3600">
                <a:solidFill>
                  <a:srgbClr val="FFFFFF"/>
                </a:solidFill>
              </a:rPr>
              <a:t>How can we dynamically handle outages switching between multiple paths?</a:t>
            </a:r>
          </a:p>
          <a:p>
            <a:pPr lvl="0">
              <a:defRPr sz="1800">
                <a:solidFill>
                  <a:srgbClr val="000000"/>
                </a:solidFill>
              </a:defRPr>
            </a:pPr>
            <a:r>
              <a:rPr sz="3600">
                <a:solidFill>
                  <a:srgbClr val="FFFFFF"/>
                </a:solidFill>
              </a:rPr>
              <a:t>How to transport many messages simultaneously and efficiently?</a:t>
            </a:r>
          </a:p>
        </p:txBody>
      </p:sp>
      <p:sp>
        <p:nvSpPr>
          <p:cNvPr id="616" name="Shape 616"/>
          <p:cNvSpPr/>
          <p:nvPr/>
        </p:nvSpPr>
        <p:spPr>
          <a:xfrm>
            <a:off x="8888908" y="8439150"/>
            <a:ext cx="70739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B00"/>
                </a:solidFill>
                <a:latin typeface="+mn-lt"/>
                <a:ea typeface="+mn-ea"/>
                <a:cs typeface="+mn-cs"/>
                <a:sym typeface="Gill Sans"/>
              </a:defRPr>
            </a:lvl1pPr>
          </a:lstStyle>
          <a:p>
            <a:pPr lvl="0">
              <a:defRPr sz="1800">
                <a:solidFill>
                  <a:srgbClr val="000000"/>
                </a:solidFill>
              </a:defRPr>
            </a:pPr>
            <a:r>
              <a:rPr sz="2600">
                <a:solidFill>
                  <a:srgbClr val="FFFB00"/>
                </a:solidFill>
              </a:rPr>
              <a:t>http://som.csudh.edu/fac/lpress/history/arpamaps/</a:t>
            </a:r>
          </a:p>
        </p:txBody>
      </p:sp>
      <p:pic>
        <p:nvPicPr>
          <p:cNvPr id="617" name="press.png"/>
          <p:cNvPicPr/>
          <p:nvPr/>
        </p:nvPicPr>
        <p:blipFill>
          <a:blip r:embed="rId2">
            <a:extLst/>
          </a:blip>
          <a:stretch>
            <a:fillRect/>
          </a:stretch>
        </p:blipFill>
        <p:spPr>
          <a:xfrm>
            <a:off x="10020300" y="511343"/>
            <a:ext cx="5842001" cy="3597117"/>
          </a:xfrm>
          <a:prstGeom prst="rect">
            <a:avLst/>
          </a:prstGeom>
          <a:ln w="12700">
            <a:miter lim="400000"/>
          </a:ln>
        </p:spPr>
      </p:pic>
      <p:pic>
        <p:nvPicPr>
          <p:cNvPr id="618" name="f10aug1972.png"/>
          <p:cNvPicPr/>
          <p:nvPr/>
        </p:nvPicPr>
        <p:blipFill>
          <a:blip r:embed="rId3">
            <a:extLst/>
          </a:blip>
          <a:stretch>
            <a:fillRect/>
          </a:stretch>
        </p:blipFill>
        <p:spPr>
          <a:xfrm>
            <a:off x="9906000" y="4582140"/>
            <a:ext cx="5956301" cy="3545861"/>
          </a:xfrm>
          <a:prstGeom prst="rect">
            <a:avLst/>
          </a:prstGeom>
          <a:ln w="12700">
            <a:miter lim="400000"/>
          </a:ln>
        </p:spPr>
      </p:pic>
      <p:sp>
        <p:nvSpPr>
          <p:cNvPr id="619" name="Shape 619"/>
          <p:cNvSpPr/>
          <p:nvPr/>
        </p:nvSpPr>
        <p:spPr>
          <a:xfrm>
            <a:off x="11754271" y="2184400"/>
            <a:ext cx="31180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December 1969</a:t>
            </a:r>
          </a:p>
        </p:txBody>
      </p:sp>
      <p:sp>
        <p:nvSpPr>
          <p:cNvPr id="620" name="Shape 620"/>
          <p:cNvSpPr/>
          <p:nvPr/>
        </p:nvSpPr>
        <p:spPr>
          <a:xfrm>
            <a:off x="11349335" y="73533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August 1972</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Efficient Message Transmission:  Packet Switching</a:t>
            </a:r>
          </a:p>
        </p:txBody>
      </p:sp>
      <p:sp>
        <p:nvSpPr>
          <p:cNvPr id="623" name="Shape 623"/>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Challenge:  in a simple approach, like store-and-forward, large messages block small ones</a:t>
            </a:r>
          </a:p>
          <a:p>
            <a:pPr lvl="0">
              <a:defRPr sz="1800">
                <a:solidFill>
                  <a:srgbClr val="000000"/>
                </a:solidFill>
              </a:defRPr>
            </a:pPr>
            <a:r>
              <a:rPr sz="3600">
                <a:solidFill>
                  <a:srgbClr val="FFFFFF"/>
                </a:solidFill>
              </a:rPr>
              <a:t>Break each message into </a:t>
            </a:r>
            <a:r>
              <a:rPr sz="3600">
                <a:solidFill>
                  <a:srgbClr val="00F900"/>
                </a:solidFill>
              </a:rPr>
              <a:t>packets</a:t>
            </a:r>
            <a:endParaRPr sz="3600">
              <a:solidFill>
                <a:srgbClr val="FFFFFF"/>
              </a:solidFill>
            </a:endParaRPr>
          </a:p>
          <a:p>
            <a:pPr lvl="0">
              <a:defRPr sz="1800">
                <a:solidFill>
                  <a:srgbClr val="000000"/>
                </a:solidFill>
              </a:defRPr>
            </a:pPr>
            <a:r>
              <a:rPr sz="3600">
                <a:solidFill>
                  <a:srgbClr val="FFFFFF"/>
                </a:solidFill>
              </a:rPr>
              <a:t>Can allow the packets from a single message to travel over different paths, dynamically adjusting for use</a:t>
            </a:r>
          </a:p>
          <a:p>
            <a:pPr lvl="0">
              <a:defRPr sz="1800">
                <a:solidFill>
                  <a:srgbClr val="000000"/>
                </a:solidFill>
              </a:defRPr>
            </a:pPr>
            <a:r>
              <a:rPr sz="3600">
                <a:solidFill>
                  <a:srgbClr val="FFFFFF"/>
                </a:solidFill>
              </a:rPr>
              <a:t>Use special-purpose computers, called </a:t>
            </a:r>
            <a:r>
              <a:rPr sz="3600">
                <a:solidFill>
                  <a:srgbClr val="FF40FF"/>
                </a:solidFill>
              </a:rPr>
              <a:t>routers</a:t>
            </a:r>
            <a:r>
              <a:rPr sz="3600">
                <a:solidFill>
                  <a:srgbClr val="FFFFFF"/>
                </a:solidFill>
              </a:rPr>
              <a:t>, for the traffic control</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p:nvPr>
        </p:nvSpPr>
        <p:spPr>
          <a:xfrm>
            <a:off x="6591300" y="241300"/>
            <a:ext cx="91821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Packet Switching - Postcards</a:t>
            </a:r>
          </a:p>
        </p:txBody>
      </p:sp>
      <p:sp>
        <p:nvSpPr>
          <p:cNvPr id="628" name="Shape 628"/>
          <p:cNvSpPr/>
          <p:nvPr/>
        </p:nvSpPr>
        <p:spPr>
          <a:xfrm>
            <a:off x="925227" y="14859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there, have a nice day.</a:t>
            </a:r>
          </a:p>
        </p:txBody>
      </p:sp>
      <p:sp>
        <p:nvSpPr>
          <p:cNvPr id="629" name="Shape 629"/>
          <p:cNvSpPr/>
          <p:nvPr/>
        </p:nvSpPr>
        <p:spPr>
          <a:xfrm>
            <a:off x="996057" y="4000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 (1, csev, daphne)</a:t>
            </a:r>
          </a:p>
        </p:txBody>
      </p:sp>
      <p:sp>
        <p:nvSpPr>
          <p:cNvPr id="630" name="Shape 630"/>
          <p:cNvSpPr/>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e, have a (2, csev, daphne)</a:t>
            </a:r>
          </a:p>
        </p:txBody>
      </p:sp>
      <p:sp>
        <p:nvSpPr>
          <p:cNvPr id="631" name="Shape 631"/>
          <p:cNvSpPr/>
          <p:nvPr/>
        </p:nvSpPr>
        <p:spPr>
          <a:xfrm>
            <a:off x="959693" y="6286500"/>
            <a:ext cx="4721127"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nice day. (3, csev, daphne)</a:t>
            </a:r>
          </a:p>
        </p:txBody>
      </p:sp>
      <p:pic>
        <p:nvPicPr>
          <p:cNvPr id="632" name="Untitled.png"/>
          <p:cNvPicPr/>
          <p:nvPr/>
        </p:nvPicPr>
        <p:blipFill>
          <a:blip r:embed="rId3">
            <a:extLst/>
          </a:blip>
          <a:stretch>
            <a:fillRect/>
          </a:stretch>
        </p:blipFill>
        <p:spPr>
          <a:xfrm>
            <a:off x="10477208" y="2819400"/>
            <a:ext cx="5295901" cy="4346635"/>
          </a:xfrm>
          <a:prstGeom prst="rect">
            <a:avLst/>
          </a:prstGeom>
          <a:ln w="12700">
            <a:miter lim="400000"/>
          </a:ln>
        </p:spPr>
      </p:pic>
      <p:sp>
        <p:nvSpPr>
          <p:cNvPr id="633" name="Shape 633"/>
          <p:cNvSpPr/>
          <p:nvPr/>
        </p:nvSpPr>
        <p:spPr>
          <a:xfrm>
            <a:off x="7878914" y="8286750"/>
            <a:ext cx="794193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4"/>
              </a:defRPr>
            </a:lvl1pPr>
          </a:lstStyle>
          <a:p>
            <a:pPr lvl="0">
              <a:defRPr sz="1800">
                <a:solidFill>
                  <a:srgbClr val="000000"/>
                </a:solidFill>
              </a:defRPr>
            </a:pPr>
            <a:r>
              <a:rPr sz="2900">
                <a:solidFill>
                  <a:srgbClr val="FFFB00"/>
                </a:solidFill>
                <a:hlinkClick r:id="rId4"/>
              </a:rPr>
              <a:t>http://www.flickr.com/photos/stephoto/1519649375/</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e, have a (2, csev, daphne)</a:t>
            </a:r>
          </a:p>
        </p:txBody>
      </p:sp>
      <p:sp>
        <p:nvSpPr>
          <p:cNvPr id="638" name="Shape 638"/>
          <p:cNvSpPr/>
          <p:nvPr/>
        </p:nvSpPr>
        <p:spPr>
          <a:xfrm>
            <a:off x="964517" y="5145949"/>
            <a:ext cx="4721127" cy="6223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nice day. (3, csev, daphne)</a:t>
            </a:r>
          </a:p>
        </p:txBody>
      </p:sp>
      <p:sp>
        <p:nvSpPr>
          <p:cNvPr id="639" name="Shape 639"/>
          <p:cNvSpPr>
            <a:spLocks noGrp="1"/>
          </p:cNvSpPr>
          <p:nvPr>
            <p:ph type="title"/>
          </p:nvPr>
        </p:nvSpPr>
        <p:spPr>
          <a:xfrm>
            <a:off x="482600" y="469900"/>
            <a:ext cx="91821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Packet Switching - Postcards</a:t>
            </a:r>
          </a:p>
        </p:txBody>
      </p:sp>
      <p:sp>
        <p:nvSpPr>
          <p:cNvPr id="640" name="Shape 640"/>
          <p:cNvSpPr/>
          <p:nvPr/>
        </p:nvSpPr>
        <p:spPr>
          <a:xfrm>
            <a:off x="9853327" y="78867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there, have a nice day.</a:t>
            </a:r>
          </a:p>
        </p:txBody>
      </p:sp>
      <p:sp>
        <p:nvSpPr>
          <p:cNvPr id="641" name="Shape 641"/>
          <p:cNvSpPr/>
          <p:nvPr/>
        </p:nvSpPr>
        <p:spPr>
          <a:xfrm>
            <a:off x="996057" y="5143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Hello ther (1, csev, daphne)</a:t>
            </a:r>
          </a:p>
        </p:txBody>
      </p:sp>
      <p:pic>
        <p:nvPicPr>
          <p:cNvPr id="642" name="Untitled.png"/>
          <p:cNvPicPr/>
          <p:nvPr/>
        </p:nvPicPr>
        <p:blipFill>
          <a:blip r:embed="rId2">
            <a:extLst/>
          </a:blip>
          <a:stretch>
            <a:fillRect/>
          </a:stretch>
        </p:blipFill>
        <p:spPr>
          <a:xfrm>
            <a:off x="901408" y="3098800"/>
            <a:ext cx="5295901" cy="4346635"/>
          </a:xfrm>
          <a:prstGeom prst="rect">
            <a:avLst/>
          </a:prstGeom>
          <a:ln w="12700">
            <a:miter lim="400000"/>
          </a:ln>
        </p:spPr>
      </p:pic>
      <p:sp>
        <p:nvSpPr>
          <p:cNvPr id="643" name="Shape 643"/>
          <p:cNvSpPr/>
          <p:nvPr/>
        </p:nvSpPr>
        <p:spPr>
          <a:xfrm>
            <a:off x="373214" y="8286750"/>
            <a:ext cx="794193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3"/>
              </a:defRPr>
            </a:lvl1pPr>
          </a:lstStyle>
          <a:p>
            <a:pPr lvl="0">
              <a:defRPr sz="1800">
                <a:solidFill>
                  <a:srgbClr val="000000"/>
                </a:solidFill>
              </a:defRPr>
            </a:pPr>
            <a:r>
              <a:rPr sz="2900">
                <a:solidFill>
                  <a:srgbClr val="FFFB00"/>
                </a:solidFill>
                <a:hlinkClick r:id="rId3"/>
              </a:rPr>
              <a:t>http://www.flickr.com/photos/stephoto/1519649375/</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Shared Network</a:t>
            </a:r>
          </a:p>
        </p:txBody>
      </p:sp>
      <p:pic>
        <p:nvPicPr>
          <p:cNvPr id="646" name="11949839031316979841alcatel_oxo_nicolas_cle_.svg.med.png"/>
          <p:cNvPicPr/>
          <p:nvPr/>
        </p:nvPicPr>
        <p:blipFill>
          <a:blip r:embed="rId3">
            <a:extLst/>
          </a:blip>
          <a:stretch>
            <a:fillRect/>
          </a:stretch>
        </p:blipFill>
        <p:spPr>
          <a:xfrm>
            <a:off x="2984500" y="2222500"/>
            <a:ext cx="3810000" cy="1943100"/>
          </a:xfrm>
          <a:prstGeom prst="rect">
            <a:avLst/>
          </a:prstGeom>
          <a:ln w="12700">
            <a:miter lim="400000"/>
          </a:ln>
        </p:spPr>
      </p:pic>
      <p:grpSp>
        <p:nvGrpSpPr>
          <p:cNvPr id="663" name="Group 663"/>
          <p:cNvGrpSpPr/>
          <p:nvPr/>
        </p:nvGrpSpPr>
        <p:grpSpPr>
          <a:xfrm>
            <a:off x="731837" y="2012825"/>
            <a:ext cx="1130301" cy="812926"/>
            <a:chOff x="0" y="0"/>
            <a:chExt cx="1130300" cy="812925"/>
          </a:xfrm>
        </p:grpSpPr>
        <p:grpSp>
          <p:nvGrpSpPr>
            <p:cNvPr id="661" name="Group 661"/>
            <p:cNvGrpSpPr/>
            <p:nvPr/>
          </p:nvGrpSpPr>
          <p:grpSpPr>
            <a:xfrm>
              <a:off x="0" y="0"/>
              <a:ext cx="1130301" cy="812926"/>
              <a:chOff x="0" y="0"/>
              <a:chExt cx="1130300" cy="812925"/>
            </a:xfrm>
          </p:grpSpPr>
          <p:grpSp>
            <p:nvGrpSpPr>
              <p:cNvPr id="659" name="Group 659"/>
              <p:cNvGrpSpPr/>
              <p:nvPr/>
            </p:nvGrpSpPr>
            <p:grpSpPr>
              <a:xfrm>
                <a:off x="0" y="0"/>
                <a:ext cx="1130301" cy="812926"/>
                <a:chOff x="0" y="0"/>
                <a:chExt cx="1130300" cy="812925"/>
              </a:xfrm>
            </p:grpSpPr>
            <p:grpSp>
              <p:nvGrpSpPr>
                <p:cNvPr id="649" name="Group 649"/>
                <p:cNvGrpSpPr/>
                <p:nvPr/>
              </p:nvGrpSpPr>
              <p:grpSpPr>
                <a:xfrm>
                  <a:off x="154551" y="0"/>
                  <a:ext cx="823505" cy="519264"/>
                  <a:chOff x="0" y="0"/>
                  <a:chExt cx="823504" cy="519263"/>
                </a:xfrm>
              </p:grpSpPr>
              <p:sp>
                <p:nvSpPr>
                  <p:cNvPr id="647" name="Shape 647"/>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48" name="Shape 648"/>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656" name="Group 656"/>
                <p:cNvGrpSpPr/>
                <p:nvPr/>
              </p:nvGrpSpPr>
              <p:grpSpPr>
                <a:xfrm>
                  <a:off x="0" y="676806"/>
                  <a:ext cx="1130301" cy="136120"/>
                  <a:chOff x="0" y="0"/>
                  <a:chExt cx="1130300" cy="136118"/>
                </a:xfrm>
              </p:grpSpPr>
              <p:sp>
                <p:nvSpPr>
                  <p:cNvPr id="650" name="Shape 650"/>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51" name="Shape 651"/>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52" name="Shape 652"/>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53" name="Shape 653"/>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54" name="Shape 654"/>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55" name="Shape 655"/>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657" name="Shape 657"/>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58" name="Shape 658"/>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660" name="Shape 660"/>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662"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664" name="11949839031316979841alcatel_oxo_nicolas_cle_.svg.med.png"/>
          <p:cNvPicPr/>
          <p:nvPr/>
        </p:nvPicPr>
        <p:blipFill>
          <a:blip r:embed="rId3">
            <a:extLst/>
          </a:blip>
          <a:stretch>
            <a:fillRect/>
          </a:stretch>
        </p:blipFill>
        <p:spPr>
          <a:xfrm>
            <a:off x="11125200" y="6273800"/>
            <a:ext cx="3810000" cy="1943100"/>
          </a:xfrm>
          <a:prstGeom prst="rect">
            <a:avLst/>
          </a:prstGeom>
          <a:ln w="12700">
            <a:miter lim="400000"/>
          </a:ln>
        </p:spPr>
      </p:pic>
      <p:grpSp>
        <p:nvGrpSpPr>
          <p:cNvPr id="681" name="Group 681"/>
          <p:cNvGrpSpPr/>
          <p:nvPr/>
        </p:nvGrpSpPr>
        <p:grpSpPr>
          <a:xfrm>
            <a:off x="731837" y="3422525"/>
            <a:ext cx="1130301" cy="812926"/>
            <a:chOff x="0" y="0"/>
            <a:chExt cx="1130300" cy="812925"/>
          </a:xfrm>
        </p:grpSpPr>
        <p:grpSp>
          <p:nvGrpSpPr>
            <p:cNvPr id="679" name="Group 679"/>
            <p:cNvGrpSpPr/>
            <p:nvPr/>
          </p:nvGrpSpPr>
          <p:grpSpPr>
            <a:xfrm>
              <a:off x="0" y="0"/>
              <a:ext cx="1130301" cy="812926"/>
              <a:chOff x="0" y="0"/>
              <a:chExt cx="1130300" cy="812925"/>
            </a:xfrm>
          </p:grpSpPr>
          <p:grpSp>
            <p:nvGrpSpPr>
              <p:cNvPr id="677" name="Group 677"/>
              <p:cNvGrpSpPr/>
              <p:nvPr/>
            </p:nvGrpSpPr>
            <p:grpSpPr>
              <a:xfrm>
                <a:off x="0" y="0"/>
                <a:ext cx="1130301" cy="812926"/>
                <a:chOff x="0" y="0"/>
                <a:chExt cx="1130300" cy="812925"/>
              </a:xfrm>
            </p:grpSpPr>
            <p:grpSp>
              <p:nvGrpSpPr>
                <p:cNvPr id="667" name="Group 667"/>
                <p:cNvGrpSpPr/>
                <p:nvPr/>
              </p:nvGrpSpPr>
              <p:grpSpPr>
                <a:xfrm>
                  <a:off x="154551" y="0"/>
                  <a:ext cx="823505" cy="519264"/>
                  <a:chOff x="0" y="0"/>
                  <a:chExt cx="823504" cy="519263"/>
                </a:xfrm>
              </p:grpSpPr>
              <p:sp>
                <p:nvSpPr>
                  <p:cNvPr id="665" name="Shape 665"/>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66" name="Shape 666"/>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674" name="Group 674"/>
                <p:cNvGrpSpPr/>
                <p:nvPr/>
              </p:nvGrpSpPr>
              <p:grpSpPr>
                <a:xfrm>
                  <a:off x="0" y="676806"/>
                  <a:ext cx="1130301" cy="136120"/>
                  <a:chOff x="0" y="0"/>
                  <a:chExt cx="1130300" cy="136118"/>
                </a:xfrm>
              </p:grpSpPr>
              <p:sp>
                <p:nvSpPr>
                  <p:cNvPr id="668" name="Shape 668"/>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69" name="Shape 669"/>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70" name="Shape 670"/>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71" name="Shape 671"/>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72" name="Shape 672"/>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73" name="Shape 673"/>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675" name="Shape 675"/>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76" name="Shape 676"/>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678" name="Shape 678"/>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680"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698" name="Group 698"/>
          <p:cNvGrpSpPr/>
          <p:nvPr/>
        </p:nvGrpSpPr>
        <p:grpSpPr>
          <a:xfrm>
            <a:off x="731837" y="4768725"/>
            <a:ext cx="1130301" cy="812926"/>
            <a:chOff x="0" y="0"/>
            <a:chExt cx="1130300" cy="812925"/>
          </a:xfrm>
        </p:grpSpPr>
        <p:grpSp>
          <p:nvGrpSpPr>
            <p:cNvPr id="696" name="Group 696"/>
            <p:cNvGrpSpPr/>
            <p:nvPr/>
          </p:nvGrpSpPr>
          <p:grpSpPr>
            <a:xfrm>
              <a:off x="0" y="0"/>
              <a:ext cx="1130301" cy="812926"/>
              <a:chOff x="0" y="0"/>
              <a:chExt cx="1130300" cy="812925"/>
            </a:xfrm>
          </p:grpSpPr>
          <p:grpSp>
            <p:nvGrpSpPr>
              <p:cNvPr id="694" name="Group 694"/>
              <p:cNvGrpSpPr/>
              <p:nvPr/>
            </p:nvGrpSpPr>
            <p:grpSpPr>
              <a:xfrm>
                <a:off x="0" y="0"/>
                <a:ext cx="1130301" cy="812926"/>
                <a:chOff x="0" y="0"/>
                <a:chExt cx="1130300" cy="812925"/>
              </a:xfrm>
            </p:grpSpPr>
            <p:grpSp>
              <p:nvGrpSpPr>
                <p:cNvPr id="684" name="Group 684"/>
                <p:cNvGrpSpPr/>
                <p:nvPr/>
              </p:nvGrpSpPr>
              <p:grpSpPr>
                <a:xfrm>
                  <a:off x="154551" y="0"/>
                  <a:ext cx="823505" cy="519264"/>
                  <a:chOff x="0" y="0"/>
                  <a:chExt cx="823504" cy="519263"/>
                </a:xfrm>
              </p:grpSpPr>
              <p:sp>
                <p:nvSpPr>
                  <p:cNvPr id="682" name="Shape 682"/>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83" name="Shape 683"/>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691" name="Group 691"/>
                <p:cNvGrpSpPr/>
                <p:nvPr/>
              </p:nvGrpSpPr>
              <p:grpSpPr>
                <a:xfrm>
                  <a:off x="0" y="676806"/>
                  <a:ext cx="1130301" cy="136120"/>
                  <a:chOff x="0" y="0"/>
                  <a:chExt cx="1130300" cy="136118"/>
                </a:xfrm>
              </p:grpSpPr>
              <p:sp>
                <p:nvSpPr>
                  <p:cNvPr id="685" name="Shape 685"/>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86" name="Shape 686"/>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87" name="Shape 687"/>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88" name="Shape 688"/>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89" name="Shape 689"/>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690" name="Shape 690"/>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692" name="Shape 692"/>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693" name="Shape 693"/>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695" name="Shape 695"/>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697"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699" name="Shape 699"/>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lvl="0"/>
            <a:endParaRPr/>
          </a:p>
        </p:txBody>
      </p:sp>
      <p:sp>
        <p:nvSpPr>
          <p:cNvPr id="700" name="Shape 700"/>
          <p:cNvSpPr/>
          <p:nvPr/>
        </p:nvSpPr>
        <p:spPr>
          <a:xfrm flipH="1">
            <a:off x="2428111" y="1728486"/>
            <a:ext cx="20579" cy="4012558"/>
          </a:xfrm>
          <a:prstGeom prst="line">
            <a:avLst/>
          </a:prstGeom>
          <a:ln w="76200">
            <a:solidFill>
              <a:srgbClr val="FF40FF"/>
            </a:solidFill>
            <a:miter lim="400000"/>
          </a:ln>
        </p:spPr>
        <p:txBody>
          <a:bodyPr lIns="0" tIns="0" rIns="0" bIns="0"/>
          <a:lstStyle/>
          <a:p>
            <a:pPr lvl="0"/>
            <a:endParaRPr/>
          </a:p>
        </p:txBody>
      </p:sp>
      <p:grpSp>
        <p:nvGrpSpPr>
          <p:cNvPr id="717" name="Group 717"/>
          <p:cNvGrpSpPr/>
          <p:nvPr/>
        </p:nvGrpSpPr>
        <p:grpSpPr>
          <a:xfrm>
            <a:off x="4592637" y="6991225"/>
            <a:ext cx="1130301" cy="812926"/>
            <a:chOff x="0" y="0"/>
            <a:chExt cx="1130300" cy="812925"/>
          </a:xfrm>
        </p:grpSpPr>
        <p:grpSp>
          <p:nvGrpSpPr>
            <p:cNvPr id="715" name="Group 715"/>
            <p:cNvGrpSpPr/>
            <p:nvPr/>
          </p:nvGrpSpPr>
          <p:grpSpPr>
            <a:xfrm>
              <a:off x="0" y="0"/>
              <a:ext cx="1130301" cy="812926"/>
              <a:chOff x="0" y="0"/>
              <a:chExt cx="1130300" cy="812925"/>
            </a:xfrm>
          </p:grpSpPr>
          <p:grpSp>
            <p:nvGrpSpPr>
              <p:cNvPr id="713" name="Group 713"/>
              <p:cNvGrpSpPr/>
              <p:nvPr/>
            </p:nvGrpSpPr>
            <p:grpSpPr>
              <a:xfrm>
                <a:off x="0" y="0"/>
                <a:ext cx="1130301" cy="812926"/>
                <a:chOff x="0" y="0"/>
                <a:chExt cx="1130300" cy="812925"/>
              </a:xfrm>
            </p:grpSpPr>
            <p:grpSp>
              <p:nvGrpSpPr>
                <p:cNvPr id="703" name="Group 703"/>
                <p:cNvGrpSpPr/>
                <p:nvPr/>
              </p:nvGrpSpPr>
              <p:grpSpPr>
                <a:xfrm>
                  <a:off x="154551" y="0"/>
                  <a:ext cx="823505" cy="519264"/>
                  <a:chOff x="0" y="0"/>
                  <a:chExt cx="823504" cy="519263"/>
                </a:xfrm>
              </p:grpSpPr>
              <p:sp>
                <p:nvSpPr>
                  <p:cNvPr id="701" name="Shape 701"/>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702" name="Shape 702"/>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710" name="Group 710"/>
                <p:cNvGrpSpPr/>
                <p:nvPr/>
              </p:nvGrpSpPr>
              <p:grpSpPr>
                <a:xfrm>
                  <a:off x="0" y="676806"/>
                  <a:ext cx="1130301" cy="136120"/>
                  <a:chOff x="0" y="0"/>
                  <a:chExt cx="1130300" cy="136118"/>
                </a:xfrm>
              </p:grpSpPr>
              <p:sp>
                <p:nvSpPr>
                  <p:cNvPr id="704" name="Shape 704"/>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05" name="Shape 705"/>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06" name="Shape 706"/>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07" name="Shape 707"/>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08" name="Shape 708"/>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09" name="Shape 709"/>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711" name="Shape 711"/>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712" name="Shape 712"/>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714" name="Shape 714"/>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716"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734" name="Group 734"/>
          <p:cNvGrpSpPr/>
          <p:nvPr/>
        </p:nvGrpSpPr>
        <p:grpSpPr>
          <a:xfrm>
            <a:off x="6408737" y="7994525"/>
            <a:ext cx="1130301" cy="812926"/>
            <a:chOff x="0" y="0"/>
            <a:chExt cx="1130300" cy="812925"/>
          </a:xfrm>
        </p:grpSpPr>
        <p:grpSp>
          <p:nvGrpSpPr>
            <p:cNvPr id="732" name="Group 732"/>
            <p:cNvGrpSpPr/>
            <p:nvPr/>
          </p:nvGrpSpPr>
          <p:grpSpPr>
            <a:xfrm>
              <a:off x="0" y="0"/>
              <a:ext cx="1130301" cy="812926"/>
              <a:chOff x="0" y="0"/>
              <a:chExt cx="1130300" cy="812925"/>
            </a:xfrm>
          </p:grpSpPr>
          <p:grpSp>
            <p:nvGrpSpPr>
              <p:cNvPr id="730" name="Group 730"/>
              <p:cNvGrpSpPr/>
              <p:nvPr/>
            </p:nvGrpSpPr>
            <p:grpSpPr>
              <a:xfrm>
                <a:off x="0" y="0"/>
                <a:ext cx="1130301" cy="812926"/>
                <a:chOff x="0" y="0"/>
                <a:chExt cx="1130300" cy="812925"/>
              </a:xfrm>
            </p:grpSpPr>
            <p:grpSp>
              <p:nvGrpSpPr>
                <p:cNvPr id="720" name="Group 720"/>
                <p:cNvGrpSpPr/>
                <p:nvPr/>
              </p:nvGrpSpPr>
              <p:grpSpPr>
                <a:xfrm>
                  <a:off x="154551" y="0"/>
                  <a:ext cx="823505" cy="519264"/>
                  <a:chOff x="0" y="0"/>
                  <a:chExt cx="823504" cy="519263"/>
                </a:xfrm>
              </p:grpSpPr>
              <p:sp>
                <p:nvSpPr>
                  <p:cNvPr id="718" name="Shape 718"/>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719" name="Shape 719"/>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727" name="Group 727"/>
                <p:cNvGrpSpPr/>
                <p:nvPr/>
              </p:nvGrpSpPr>
              <p:grpSpPr>
                <a:xfrm>
                  <a:off x="0" y="676806"/>
                  <a:ext cx="1130301" cy="136120"/>
                  <a:chOff x="0" y="0"/>
                  <a:chExt cx="1130300" cy="136118"/>
                </a:xfrm>
              </p:grpSpPr>
              <p:sp>
                <p:nvSpPr>
                  <p:cNvPr id="721" name="Shape 721"/>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22" name="Shape 722"/>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23" name="Shape 723"/>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24" name="Shape 724"/>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25" name="Shape 725"/>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726" name="Shape 726"/>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728" name="Shape 728"/>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729" name="Shape 729"/>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731" name="Shape 731"/>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733" name="Snapshot 2008-09-30 11-49-33.jpg"/>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735" name="1194983908254897104switch_hp_nicolas_c_.svg.med.png"/>
          <p:cNvPicPr/>
          <p:nvPr/>
        </p:nvPicPr>
        <p:blipFill>
          <a:blip r:embed="rId5">
            <a:extLst/>
          </a:blip>
          <a:stretch>
            <a:fillRect/>
          </a:stretch>
        </p:blipFill>
        <p:spPr>
          <a:xfrm>
            <a:off x="3276600" y="5168900"/>
            <a:ext cx="1892301" cy="372153"/>
          </a:xfrm>
          <a:prstGeom prst="rect">
            <a:avLst/>
          </a:prstGeom>
          <a:ln w="12700">
            <a:miter lim="400000"/>
          </a:ln>
        </p:spPr>
      </p:pic>
      <p:pic>
        <p:nvPicPr>
          <p:cNvPr id="736" name="1194983908254897104switch_hp_nicolas_c_.svg.med.png"/>
          <p:cNvPicPr/>
          <p:nvPr/>
        </p:nvPicPr>
        <p:blipFill>
          <a:blip r:embed="rId5">
            <a:extLst/>
          </a:blip>
          <a:stretch>
            <a:fillRect/>
          </a:stretch>
        </p:blipFill>
        <p:spPr>
          <a:xfrm>
            <a:off x="6172200" y="4559300"/>
            <a:ext cx="1892301" cy="372153"/>
          </a:xfrm>
          <a:prstGeom prst="rect">
            <a:avLst/>
          </a:prstGeom>
          <a:ln w="12700">
            <a:miter lim="400000"/>
          </a:ln>
        </p:spPr>
      </p:pic>
      <p:pic>
        <p:nvPicPr>
          <p:cNvPr id="737" name="1194983908254897104switch_hp_nicolas_c_.svg.med.png"/>
          <p:cNvPicPr/>
          <p:nvPr/>
        </p:nvPicPr>
        <p:blipFill>
          <a:blip r:embed="rId5">
            <a:extLst/>
          </a:blip>
          <a:stretch>
            <a:fillRect/>
          </a:stretch>
        </p:blipFill>
        <p:spPr>
          <a:xfrm>
            <a:off x="7175500" y="5918200"/>
            <a:ext cx="1892301" cy="372153"/>
          </a:xfrm>
          <a:prstGeom prst="rect">
            <a:avLst/>
          </a:prstGeom>
          <a:ln w="12700">
            <a:miter lim="400000"/>
          </a:ln>
        </p:spPr>
      </p:pic>
      <p:pic>
        <p:nvPicPr>
          <p:cNvPr id="738" name="1194983908254897104switch_hp_nicolas_c_.svg.med.png"/>
          <p:cNvPicPr/>
          <p:nvPr/>
        </p:nvPicPr>
        <p:blipFill>
          <a:blip r:embed="rId5">
            <a:extLst/>
          </a:blip>
          <a:stretch>
            <a:fillRect/>
          </a:stretch>
        </p:blipFill>
        <p:spPr>
          <a:xfrm>
            <a:off x="8712200" y="3543300"/>
            <a:ext cx="1892301" cy="372153"/>
          </a:xfrm>
          <a:prstGeom prst="rect">
            <a:avLst/>
          </a:prstGeom>
          <a:ln w="12700">
            <a:miter lim="400000"/>
          </a:ln>
        </p:spPr>
      </p:pic>
      <p:sp>
        <p:nvSpPr>
          <p:cNvPr id="739" name="Shape 739"/>
          <p:cNvSpPr/>
          <p:nvPr/>
        </p:nvSpPr>
        <p:spPr>
          <a:xfrm>
            <a:off x="1749063" y="2407534"/>
            <a:ext cx="699626" cy="128"/>
          </a:xfrm>
          <a:prstGeom prst="line">
            <a:avLst/>
          </a:prstGeom>
          <a:ln w="76200">
            <a:solidFill>
              <a:srgbClr val="FF40FF"/>
            </a:solidFill>
            <a:miter lim="400000"/>
          </a:ln>
        </p:spPr>
        <p:txBody>
          <a:bodyPr lIns="0" tIns="0" rIns="0" bIns="0"/>
          <a:lstStyle/>
          <a:p>
            <a:pPr lvl="0"/>
            <a:endParaRPr/>
          </a:p>
        </p:txBody>
      </p:sp>
      <p:sp>
        <p:nvSpPr>
          <p:cNvPr id="740" name="Shape 740"/>
          <p:cNvSpPr/>
          <p:nvPr/>
        </p:nvSpPr>
        <p:spPr>
          <a:xfrm>
            <a:off x="1749063" y="3728334"/>
            <a:ext cx="699626" cy="128"/>
          </a:xfrm>
          <a:prstGeom prst="line">
            <a:avLst/>
          </a:prstGeom>
          <a:ln w="76200">
            <a:solidFill>
              <a:srgbClr val="FF40FF"/>
            </a:solidFill>
            <a:miter lim="400000"/>
          </a:ln>
        </p:spPr>
        <p:txBody>
          <a:bodyPr lIns="0" tIns="0" rIns="0" bIns="0"/>
          <a:lstStyle/>
          <a:p>
            <a:pPr lvl="0"/>
            <a:endParaRPr/>
          </a:p>
        </p:txBody>
      </p:sp>
      <p:sp>
        <p:nvSpPr>
          <p:cNvPr id="741" name="Shape 741"/>
          <p:cNvSpPr/>
          <p:nvPr/>
        </p:nvSpPr>
        <p:spPr>
          <a:xfrm>
            <a:off x="1749063" y="5023734"/>
            <a:ext cx="699626" cy="128"/>
          </a:xfrm>
          <a:prstGeom prst="line">
            <a:avLst/>
          </a:prstGeom>
          <a:ln w="76200">
            <a:solidFill>
              <a:srgbClr val="FF40FF"/>
            </a:solidFill>
            <a:miter lim="400000"/>
          </a:ln>
        </p:spPr>
        <p:txBody>
          <a:bodyPr lIns="0" tIns="0" rIns="0" bIns="0"/>
          <a:lstStyle/>
          <a:p>
            <a:pPr lvl="0"/>
            <a:endParaRPr/>
          </a:p>
        </p:txBody>
      </p:sp>
      <p:sp>
        <p:nvSpPr>
          <p:cNvPr id="742" name="Shape 742"/>
          <p:cNvSpPr/>
          <p:nvPr/>
        </p:nvSpPr>
        <p:spPr>
          <a:xfrm>
            <a:off x="2428111" y="3189468"/>
            <a:ext cx="541278" cy="5467"/>
          </a:xfrm>
          <a:prstGeom prst="line">
            <a:avLst/>
          </a:prstGeom>
          <a:ln w="76200">
            <a:solidFill>
              <a:srgbClr val="FF40FF"/>
            </a:solidFill>
            <a:miter lim="400000"/>
          </a:ln>
        </p:spPr>
        <p:txBody>
          <a:bodyPr lIns="0" tIns="0" rIns="0" bIns="0"/>
          <a:lstStyle/>
          <a:p>
            <a:pPr lvl="0"/>
            <a:endParaRPr/>
          </a:p>
        </p:txBody>
      </p:sp>
      <p:sp>
        <p:nvSpPr>
          <p:cNvPr id="743" name="Shape 743"/>
          <p:cNvSpPr/>
          <p:nvPr/>
        </p:nvSpPr>
        <p:spPr>
          <a:xfrm>
            <a:off x="365633" y="60261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Local Area Network</a:t>
            </a:r>
          </a:p>
        </p:txBody>
      </p:sp>
      <p:sp>
        <p:nvSpPr>
          <p:cNvPr id="744" name="Shape 744"/>
          <p:cNvSpPr/>
          <p:nvPr/>
        </p:nvSpPr>
        <p:spPr>
          <a:xfrm>
            <a:off x="12125833" y="23304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Wide Area Network</a:t>
            </a:r>
          </a:p>
        </p:txBody>
      </p:sp>
      <p:sp>
        <p:nvSpPr>
          <p:cNvPr id="745" name="Shape 745"/>
          <p:cNvSpPr/>
          <p:nvPr/>
        </p:nvSpPr>
        <p:spPr>
          <a:xfrm>
            <a:off x="2491611" y="5450068"/>
            <a:ext cx="802512" cy="23151"/>
          </a:xfrm>
          <a:prstGeom prst="line">
            <a:avLst/>
          </a:prstGeom>
          <a:ln w="76200">
            <a:solidFill>
              <a:srgbClr val="FF40FF"/>
            </a:solidFill>
            <a:miter lim="400000"/>
          </a:ln>
        </p:spPr>
        <p:txBody>
          <a:bodyPr lIns="0" tIns="0" rIns="0" bIns="0"/>
          <a:lstStyle/>
          <a:p>
            <a:pPr lvl="0"/>
            <a:endParaRPr/>
          </a:p>
        </p:txBody>
      </p:sp>
      <p:sp>
        <p:nvSpPr>
          <p:cNvPr id="746" name="Shape 746"/>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lvl="0"/>
            <a:endParaRPr/>
          </a:p>
        </p:txBody>
      </p:sp>
      <p:sp>
        <p:nvSpPr>
          <p:cNvPr id="747" name="Shape 747"/>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lvl="0"/>
            <a:endParaRPr/>
          </a:p>
        </p:txBody>
      </p:sp>
      <p:sp>
        <p:nvSpPr>
          <p:cNvPr id="748" name="Shape 748"/>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lvl="0"/>
            <a:endParaRPr/>
          </a:p>
        </p:txBody>
      </p:sp>
      <p:pic>
        <p:nvPicPr>
          <p:cNvPr id="749" name="1194983908254897104switch_hp_nicolas_c_.svg.med.png"/>
          <p:cNvPicPr/>
          <p:nvPr/>
        </p:nvPicPr>
        <p:blipFill>
          <a:blip r:embed="rId5">
            <a:extLst/>
          </a:blip>
          <a:stretch>
            <a:fillRect/>
          </a:stretch>
        </p:blipFill>
        <p:spPr>
          <a:xfrm>
            <a:off x="11112500" y="4940300"/>
            <a:ext cx="1892301" cy="372153"/>
          </a:xfrm>
          <a:prstGeom prst="rect">
            <a:avLst/>
          </a:prstGeom>
          <a:ln w="12700">
            <a:miter lim="400000"/>
          </a:ln>
        </p:spPr>
      </p:pic>
      <p:sp>
        <p:nvSpPr>
          <p:cNvPr id="750" name="Shape 750"/>
          <p:cNvSpPr/>
          <p:nvPr/>
        </p:nvSpPr>
        <p:spPr>
          <a:xfrm>
            <a:off x="12449215" y="5288344"/>
            <a:ext cx="1" cy="514431"/>
          </a:xfrm>
          <a:prstGeom prst="line">
            <a:avLst/>
          </a:prstGeom>
          <a:ln w="76200">
            <a:solidFill>
              <a:srgbClr val="FF40FF"/>
            </a:solidFill>
            <a:miter lim="400000"/>
          </a:ln>
        </p:spPr>
        <p:txBody>
          <a:bodyPr lIns="0" tIns="0" rIns="0" bIns="0"/>
          <a:lstStyle/>
          <a:p>
            <a:pPr lvl="0"/>
            <a:endParaRPr/>
          </a:p>
        </p:txBody>
      </p:sp>
      <p:sp>
        <p:nvSpPr>
          <p:cNvPr id="751" name="Shape 751"/>
          <p:cNvSpPr/>
          <p:nvPr/>
        </p:nvSpPr>
        <p:spPr>
          <a:xfrm>
            <a:off x="11440931" y="5802774"/>
            <a:ext cx="2880809" cy="20582"/>
          </a:xfrm>
          <a:prstGeom prst="line">
            <a:avLst/>
          </a:prstGeom>
          <a:ln w="76200">
            <a:solidFill>
              <a:srgbClr val="FF40FF"/>
            </a:solidFill>
            <a:miter lim="400000"/>
          </a:ln>
        </p:spPr>
        <p:txBody>
          <a:bodyPr lIns="0" tIns="0" rIns="0" bIns="0"/>
          <a:lstStyle/>
          <a:p>
            <a:pPr lvl="0"/>
            <a:endParaRPr/>
          </a:p>
        </p:txBody>
      </p:sp>
      <p:sp>
        <p:nvSpPr>
          <p:cNvPr id="752" name="Shape 752"/>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lvl="0"/>
            <a:endParaRPr/>
          </a:p>
        </p:txBody>
      </p:sp>
      <p:sp>
        <p:nvSpPr>
          <p:cNvPr id="753" name="Shape 753"/>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lvl="0"/>
            <a:endParaRPr/>
          </a:p>
        </p:txBody>
      </p:sp>
      <p:sp>
        <p:nvSpPr>
          <p:cNvPr id="754" name="Shape 754"/>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lvl="0"/>
            <a:endParaRPr/>
          </a:p>
        </p:txBody>
      </p:sp>
      <p:sp>
        <p:nvSpPr>
          <p:cNvPr id="755" name="Shape 755"/>
          <p:cNvSpPr/>
          <p:nvPr/>
        </p:nvSpPr>
        <p:spPr>
          <a:xfrm flipH="1">
            <a:off x="5679310" y="6317205"/>
            <a:ext cx="1790220" cy="823090"/>
          </a:xfrm>
          <a:prstGeom prst="line">
            <a:avLst/>
          </a:prstGeom>
          <a:ln w="76200">
            <a:solidFill>
              <a:srgbClr val="FF9300"/>
            </a:solidFill>
            <a:miter lim="400000"/>
          </a:ln>
        </p:spPr>
        <p:txBody>
          <a:bodyPr lIns="0" tIns="0" rIns="0" bIns="0"/>
          <a:lstStyle/>
          <a:p>
            <a:pPr lvl="0"/>
            <a:endParaRPr/>
          </a:p>
        </p:txBody>
      </p:sp>
      <p:sp>
        <p:nvSpPr>
          <p:cNvPr id="756" name="Shape 756"/>
          <p:cNvSpPr/>
          <p:nvPr/>
        </p:nvSpPr>
        <p:spPr>
          <a:xfrm flipH="1">
            <a:off x="7366643" y="6337782"/>
            <a:ext cx="493854" cy="1584447"/>
          </a:xfrm>
          <a:prstGeom prst="line">
            <a:avLst/>
          </a:prstGeom>
          <a:ln w="76200">
            <a:solidFill>
              <a:srgbClr val="FF9300"/>
            </a:solidFill>
            <a:miter lim="400000"/>
          </a:ln>
        </p:spPr>
        <p:txBody>
          <a:bodyPr lIns="0" tIns="0" rIns="0" bIns="0"/>
          <a:lstStyle/>
          <a:p>
            <a:pPr lvl="0"/>
            <a:endParaRPr/>
          </a:p>
        </p:txBody>
      </p:sp>
      <p:sp>
        <p:nvSpPr>
          <p:cNvPr id="757" name="Shape 757"/>
          <p:cNvSpPr/>
          <p:nvPr/>
        </p:nvSpPr>
        <p:spPr>
          <a:xfrm>
            <a:off x="8036433" y="63817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9300"/>
                </a:solidFill>
                <a:latin typeface="+mn-lt"/>
                <a:ea typeface="+mn-ea"/>
                <a:cs typeface="+mn-cs"/>
                <a:sym typeface="Gill Sans"/>
              </a:rPr>
              <a:t>Cable or</a:t>
            </a:r>
          </a:p>
          <a:p>
            <a:pPr lvl="0" algn="ctr" defTabSz="546100">
              <a:defRPr sz="1800"/>
            </a:pPr>
            <a:r>
              <a:rPr sz="3600">
                <a:solidFill>
                  <a:srgbClr val="FF9300"/>
                </a:solidFill>
                <a:latin typeface="+mn-lt"/>
                <a:ea typeface="+mn-ea"/>
                <a:cs typeface="+mn-cs"/>
                <a:sym typeface="Gill Sans"/>
              </a:rPr>
              <a:t>DSL</a:t>
            </a:r>
          </a:p>
        </p:txBody>
      </p:sp>
      <p:sp>
        <p:nvSpPr>
          <p:cNvPr id="758" name="Shape 758"/>
          <p:cNvSpPr/>
          <p:nvPr/>
        </p:nvSpPr>
        <p:spPr>
          <a:xfrm>
            <a:off x="9344533" y="2108200"/>
            <a:ext cx="2273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Router</a:t>
            </a:r>
          </a:p>
        </p:txBody>
      </p:sp>
      <p:sp>
        <p:nvSpPr>
          <p:cNvPr id="759" name="Shape 759"/>
          <p:cNvSpPr/>
          <p:nvPr/>
        </p:nvSpPr>
        <p:spPr>
          <a:xfrm flipH="1">
            <a:off x="10144566" y="2633883"/>
            <a:ext cx="308660" cy="699626"/>
          </a:xfrm>
          <a:prstGeom prst="line">
            <a:avLst/>
          </a:prstGeom>
          <a:ln w="76200">
            <a:solidFill>
              <a:srgbClr val="FFFFFF"/>
            </a:solidFill>
            <a:miter lim="400000"/>
            <a:tailEnd type="triangle"/>
          </a:ln>
        </p:spPr>
        <p:txBody>
          <a:bodyPr lIns="0" tIns="0" rIns="0" bIns="0"/>
          <a:lstStyle/>
          <a:p>
            <a:pPr lvl="0"/>
            <a:endParaRPr/>
          </a:p>
        </p:txBody>
      </p:sp>
      <p:sp>
        <p:nvSpPr>
          <p:cNvPr id="760" name="Shape 760"/>
          <p:cNvSpPr/>
          <p:nvPr/>
        </p:nvSpPr>
        <p:spPr>
          <a:xfrm>
            <a:off x="8885770" y="8483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00F900"/>
                </a:solidFill>
                <a:latin typeface="+mn-lt"/>
                <a:ea typeface="+mn-ea"/>
                <a:cs typeface="+mn-cs"/>
                <a:sym typeface="Gill Sans"/>
              </a:rPr>
              <a:t>Clipart: </a:t>
            </a:r>
            <a:r>
              <a:rPr sz="2500">
                <a:solidFill>
                  <a:srgbClr val="00F900"/>
                </a:solidFill>
                <a:latin typeface="+mn-lt"/>
                <a:ea typeface="+mn-ea"/>
                <a:cs typeface="+mn-cs"/>
                <a:sym typeface="Gill Sans"/>
                <a:hlinkClick r:id="rId6"/>
              </a:rPr>
              <a:t>http://www.clker.com/search/networksym/1</a:t>
            </a: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An Example Problem to Solve</a:t>
            </a:r>
          </a:p>
        </p:txBody>
      </p:sp>
      <p:sp>
        <p:nvSpPr>
          <p:cNvPr id="765" name="Shape 765"/>
          <p:cNvSpPr>
            <a:spLocks noGrp="1"/>
          </p:cNvSpPr>
          <p:nvPr>
            <p:ph type="body" idx="1"/>
          </p:nvPr>
        </p:nvSpPr>
        <p:spPr>
          <a:xfrm>
            <a:off x="1155700" y="2603500"/>
            <a:ext cx="13931900" cy="2425700"/>
          </a:xfrm>
          <a:prstGeom prst="rect">
            <a:avLst/>
          </a:prstGeom>
        </p:spPr>
        <p:txBody>
          <a:bodyPr/>
          <a:lstStyle/>
          <a:p>
            <a:pPr lvl="0">
              <a:defRPr sz="1800">
                <a:solidFill>
                  <a:srgbClr val="000000"/>
                </a:solidFill>
              </a:defRPr>
            </a:pPr>
            <a:r>
              <a:rPr sz="3600">
                <a:solidFill>
                  <a:srgbClr val="FFFFFF"/>
                </a:solidFill>
              </a:rPr>
              <a:t>With each router having only a local / subset knowledge of the shape of the network, how do we avoid confusion if the information is a little "messed up"?</a:t>
            </a:r>
          </a:p>
        </p:txBody>
      </p:sp>
      <p:pic>
        <p:nvPicPr>
          <p:cNvPr id="766" name="1194983908254897104switch_hp_nicolas_c_.svg.med.png"/>
          <p:cNvPicPr/>
          <p:nvPr/>
        </p:nvPicPr>
        <p:blipFill>
          <a:blip r:embed="rId3">
            <a:extLst/>
          </a:blip>
          <a:stretch>
            <a:fillRect/>
          </a:stretch>
        </p:blipFill>
        <p:spPr>
          <a:xfrm>
            <a:off x="10947400" y="6681004"/>
            <a:ext cx="1371601" cy="269749"/>
          </a:xfrm>
          <a:prstGeom prst="rect">
            <a:avLst/>
          </a:prstGeom>
          <a:ln w="12700">
            <a:miter lim="400000"/>
          </a:ln>
        </p:spPr>
      </p:pic>
      <p:pic>
        <p:nvPicPr>
          <p:cNvPr id="767" name="1194983908254897104switch_hp_nicolas_c_.svg.med.png"/>
          <p:cNvPicPr/>
          <p:nvPr/>
        </p:nvPicPr>
        <p:blipFill>
          <a:blip r:embed="rId3">
            <a:extLst/>
          </a:blip>
          <a:stretch>
            <a:fillRect/>
          </a:stretch>
        </p:blipFill>
        <p:spPr>
          <a:xfrm>
            <a:off x="7988300" y="6426200"/>
            <a:ext cx="1356102" cy="266701"/>
          </a:xfrm>
          <a:prstGeom prst="rect">
            <a:avLst/>
          </a:prstGeom>
          <a:ln w="12700">
            <a:miter lim="400000"/>
          </a:ln>
        </p:spPr>
      </p:pic>
      <p:pic>
        <p:nvPicPr>
          <p:cNvPr id="768" name="1194983908254897104switch_hp_nicolas_c_.svg.med.png"/>
          <p:cNvPicPr/>
          <p:nvPr/>
        </p:nvPicPr>
        <p:blipFill>
          <a:blip r:embed="rId3">
            <a:extLst/>
          </a:blip>
          <a:stretch>
            <a:fillRect/>
          </a:stretch>
        </p:blipFill>
        <p:spPr>
          <a:xfrm>
            <a:off x="10426700" y="5743067"/>
            <a:ext cx="1168401" cy="229786"/>
          </a:xfrm>
          <a:prstGeom prst="rect">
            <a:avLst/>
          </a:prstGeom>
          <a:ln w="12700">
            <a:miter lim="400000"/>
          </a:ln>
        </p:spPr>
      </p:pic>
      <p:sp>
        <p:nvSpPr>
          <p:cNvPr id="769" name="Shape 769"/>
          <p:cNvSpPr/>
          <p:nvPr/>
        </p:nvSpPr>
        <p:spPr>
          <a:xfrm flipH="1">
            <a:off x="9392373" y="5929292"/>
            <a:ext cx="946553" cy="555586"/>
          </a:xfrm>
          <a:prstGeom prst="line">
            <a:avLst/>
          </a:prstGeom>
          <a:ln w="76200">
            <a:solidFill>
              <a:srgbClr val="FFFB00"/>
            </a:solidFill>
            <a:miter lim="400000"/>
            <a:headEnd type="triangle"/>
          </a:ln>
        </p:spPr>
        <p:txBody>
          <a:bodyPr lIns="0" tIns="0" rIns="0" bIns="0"/>
          <a:lstStyle/>
          <a:p>
            <a:pPr lvl="0"/>
            <a:endParaRPr/>
          </a:p>
        </p:txBody>
      </p:sp>
      <p:sp>
        <p:nvSpPr>
          <p:cNvPr id="770" name="Shape 770"/>
          <p:cNvSpPr/>
          <p:nvPr/>
        </p:nvSpPr>
        <p:spPr>
          <a:xfrm flipH="1">
            <a:off x="6573294" y="6678592"/>
            <a:ext cx="1162132" cy="12058"/>
          </a:xfrm>
          <a:prstGeom prst="line">
            <a:avLst/>
          </a:prstGeom>
          <a:ln w="76200">
            <a:solidFill>
              <a:srgbClr val="FFFB00"/>
            </a:solidFill>
            <a:miter lim="400000"/>
            <a:headEnd type="triangle"/>
          </a:ln>
        </p:spPr>
        <p:txBody>
          <a:bodyPr lIns="0" tIns="0" rIns="0" bIns="0"/>
          <a:lstStyle/>
          <a:p>
            <a:pPr lvl="0"/>
            <a:endParaRPr/>
          </a:p>
        </p:txBody>
      </p:sp>
      <p:sp>
        <p:nvSpPr>
          <p:cNvPr id="771" name="Shape 771"/>
          <p:cNvSpPr/>
          <p:nvPr/>
        </p:nvSpPr>
        <p:spPr>
          <a:xfrm flipH="1" flipV="1">
            <a:off x="11285477" y="6073333"/>
            <a:ext cx="432123" cy="452699"/>
          </a:xfrm>
          <a:prstGeom prst="line">
            <a:avLst/>
          </a:prstGeom>
          <a:ln w="76200">
            <a:solidFill>
              <a:srgbClr val="FFFB00"/>
            </a:solidFill>
            <a:miter lim="400000"/>
            <a:headEnd type="triangle"/>
          </a:ln>
        </p:spPr>
        <p:txBody>
          <a:bodyPr lIns="0" tIns="0" rIns="0" bIns="0"/>
          <a:lstStyle/>
          <a:p>
            <a:pPr lvl="0"/>
            <a:endParaRPr/>
          </a:p>
        </p:txBody>
      </p:sp>
      <p:sp>
        <p:nvSpPr>
          <p:cNvPr id="772" name="Shape 772"/>
          <p:cNvSpPr/>
          <p:nvPr/>
        </p:nvSpPr>
        <p:spPr>
          <a:xfrm>
            <a:off x="9495259" y="6649494"/>
            <a:ext cx="1296366" cy="226351"/>
          </a:xfrm>
          <a:prstGeom prst="line">
            <a:avLst/>
          </a:prstGeom>
          <a:ln w="76200">
            <a:solidFill>
              <a:srgbClr val="FFFB00"/>
            </a:solidFill>
            <a:miter lim="400000"/>
            <a:headEnd type="triangle"/>
          </a:ln>
        </p:spPr>
        <p:txBody>
          <a:bodyPr lIns="0" tIns="0" rIns="0" bIns="0"/>
          <a:lstStyle/>
          <a:p>
            <a:pPr lvl="0"/>
            <a:endParaRPr/>
          </a:p>
        </p:txBody>
      </p:sp>
      <p:sp>
        <p:nvSpPr>
          <p:cNvPr id="773" name="Shape 773"/>
          <p:cNvSpPr/>
          <p:nvPr/>
        </p:nvSpPr>
        <p:spPr>
          <a:xfrm>
            <a:off x="4184650" y="6000750"/>
            <a:ext cx="2195017" cy="571500"/>
          </a:xfrm>
          <a:prstGeom prst="rect">
            <a:avLst/>
          </a:prstGeom>
          <a:solidFill>
            <a:srgbClr val="424242"/>
          </a:solidFill>
          <a:ln w="12700">
            <a:solidFill>
              <a:srgbClr val="00F900"/>
            </a:solidFill>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000">
                <a:solidFill>
                  <a:srgbClr val="FFFFFF"/>
                </a:solidFill>
                <a:latin typeface="+mn-lt"/>
                <a:ea typeface="+mn-ea"/>
                <a:cs typeface="+mn-cs"/>
                <a:sym typeface="Gill Sans"/>
              </a:rPr>
              <a:t>To:</a:t>
            </a:r>
            <a:r>
              <a:rPr sz="3000">
                <a:solidFill>
                  <a:srgbClr val="00F900"/>
                </a:solidFill>
                <a:latin typeface="+mn-lt"/>
                <a:ea typeface="+mn-ea"/>
                <a:cs typeface="+mn-cs"/>
                <a:sym typeface="Gill Sans"/>
              </a:rPr>
              <a:t> 67.149</a:t>
            </a:r>
            <a:r>
              <a:rPr sz="3000">
                <a:solidFill>
                  <a:srgbClr val="FFFFFF"/>
                </a:solidFill>
                <a:latin typeface="+mn-lt"/>
                <a:ea typeface="+mn-ea"/>
                <a:cs typeface="+mn-cs"/>
                <a:sym typeface="Gill Sans"/>
              </a:rPr>
              <a:t>.*.*</a:t>
            </a:r>
          </a:p>
        </p:txBody>
      </p:sp>
      <p:sp>
        <p:nvSpPr>
          <p:cNvPr id="774" name="Shape 774"/>
          <p:cNvSpPr/>
          <p:nvPr/>
        </p:nvSpPr>
        <p:spPr>
          <a:xfrm>
            <a:off x="1243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lvl="0">
              <a:defRPr sz="1800">
                <a:solidFill>
                  <a:srgbClr val="000000"/>
                </a:solidFill>
              </a:defRPr>
            </a:pPr>
            <a:r>
              <a:rPr sz="2500">
                <a:solidFill>
                  <a:srgbClr val="FFFFFF"/>
                </a:solidFill>
              </a:rPr>
              <a:t>Clipart: http://www.clker.com/search/networksym/1</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 name="arpanetmar77.png"/>
          <p:cNvPicPr/>
          <p:nvPr/>
        </p:nvPicPr>
        <p:blipFill>
          <a:blip r:embed="rId2">
            <a:extLst/>
          </a:blip>
          <a:stretch>
            <a:fillRect/>
          </a:stretch>
        </p:blipFill>
        <p:spPr>
          <a:xfrm>
            <a:off x="3618113" y="544909"/>
            <a:ext cx="9017001" cy="6452791"/>
          </a:xfrm>
          <a:prstGeom prst="rect">
            <a:avLst/>
          </a:prstGeom>
          <a:ln w="12700">
            <a:miter lim="400000"/>
          </a:ln>
        </p:spPr>
      </p:pic>
      <p:sp>
        <p:nvSpPr>
          <p:cNvPr id="779" name="Shape 779"/>
          <p:cNvSpPr/>
          <p:nvPr/>
        </p:nvSpPr>
        <p:spPr>
          <a:xfrm>
            <a:off x="2590080" y="8439150"/>
            <a:ext cx="11075592"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00F900"/>
                </a:solidFill>
                <a:latin typeface="+mn-lt"/>
                <a:ea typeface="+mn-ea"/>
                <a:cs typeface="+mn-cs"/>
                <a:sym typeface="Gill Sans"/>
              </a:defRPr>
            </a:lvl1pPr>
          </a:lstStyle>
          <a:p>
            <a:pPr lvl="0">
              <a:defRPr sz="1800">
                <a:solidFill>
                  <a:srgbClr val="000000"/>
                </a:solidFill>
              </a:defRPr>
            </a:pPr>
            <a:r>
              <a:rPr sz="3200">
                <a:solidFill>
                  <a:srgbClr val="00F900"/>
                </a:solidFill>
              </a:rPr>
              <a:t>http://som.csudh.edu/fac/lpress/history/arpamaps/arpanetmar77.jpg</a:t>
            </a:r>
          </a:p>
        </p:txBody>
      </p:sp>
      <p:sp>
        <p:nvSpPr>
          <p:cNvPr id="780" name="Shape 780"/>
          <p:cNvSpPr/>
          <p:nvPr/>
        </p:nvSpPr>
        <p:spPr>
          <a:xfrm>
            <a:off x="-2667" y="7321550"/>
            <a:ext cx="1624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Heart, F., McKenzie, A., McQuillian, J., and Walden, D., ARPANET Completion Report, Bolt, Beranek and Newman, Burlington, MA, January 4, 1978.</a:t>
            </a: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2" name="map.png"/>
          <p:cNvPicPr/>
          <p:nvPr/>
        </p:nvPicPr>
        <p:blipFill>
          <a:blip r:embed="rId2">
            <a:extLst/>
          </a:blip>
          <a:stretch>
            <a:fillRect/>
          </a:stretch>
        </p:blipFill>
        <p:spPr>
          <a:xfrm>
            <a:off x="-57639" y="825500"/>
            <a:ext cx="16332201" cy="7759868"/>
          </a:xfrm>
          <a:prstGeom prst="rect">
            <a:avLst/>
          </a:prstGeom>
          <a:ln w="12700">
            <a:miter lim="400000"/>
          </a:ln>
        </p:spPr>
      </p:pic>
      <p:sp>
        <p:nvSpPr>
          <p:cNvPr id="783" name="Shape 783"/>
          <p:cNvSpPr/>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Illinois at Urbana-Champaign</a:t>
            </a:r>
          </a:p>
        </p:txBody>
      </p:sp>
      <p:sp>
        <p:nvSpPr>
          <p:cNvPr id="784" name="Shape 784"/>
          <p:cNvSpPr/>
          <p:nvPr/>
        </p:nvSpPr>
        <p:spPr>
          <a:xfrm>
            <a:off x="3594100" y="3848100"/>
            <a:ext cx="406400" cy="4064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hape 78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Supercomputers...</a:t>
            </a:r>
          </a:p>
        </p:txBody>
      </p:sp>
      <p:sp>
        <p:nvSpPr>
          <p:cNvPr id="787" name="Shape 787"/>
          <p:cNvSpPr>
            <a:spLocks noGrp="1"/>
          </p:cNvSpPr>
          <p:nvPr>
            <p:ph type="body" idx="1"/>
          </p:nvPr>
        </p:nvSpPr>
        <p:spPr>
          <a:xfrm>
            <a:off x="1155700" y="2603500"/>
            <a:ext cx="7632700" cy="5702300"/>
          </a:xfrm>
          <a:prstGeom prst="rect">
            <a:avLst/>
          </a:prstGeom>
        </p:spPr>
        <p:txBody>
          <a:bodyPr/>
          <a:lstStyle/>
          <a:p>
            <a:pPr lvl="0">
              <a:defRPr sz="1800">
                <a:solidFill>
                  <a:srgbClr val="000000"/>
                </a:solidFill>
              </a:defRPr>
            </a:pPr>
            <a:r>
              <a:rPr sz="3600">
                <a:solidFill>
                  <a:srgbClr val="FFFFFF"/>
                </a:solidFill>
              </a:rPr>
              <a:t>As science needed faster and faster computers, more universities asked for their own Multimillion dollar supercomputer</a:t>
            </a:r>
          </a:p>
          <a:p>
            <a:pPr lvl="0">
              <a:defRPr sz="1800">
                <a:solidFill>
                  <a:srgbClr val="000000"/>
                </a:solidFill>
              </a:defRPr>
            </a:pPr>
            <a:r>
              <a:rPr sz="3600">
                <a:solidFill>
                  <a:srgbClr val="FFFFFF"/>
                </a:solidFill>
              </a:rPr>
              <a:t>The National Science Foundation asked, “Why not buy a few supercomputers, and build up a national shared network?”</a:t>
            </a:r>
          </a:p>
        </p:txBody>
      </p:sp>
      <p:pic>
        <p:nvPicPr>
          <p:cNvPr id="788" name="450px-EPFL_CRAY-I_1.jpg"/>
          <p:cNvPicPr/>
          <p:nvPr/>
        </p:nvPicPr>
        <p:blipFill>
          <a:blip r:embed="rId2">
            <a:extLst/>
          </a:blip>
          <a:stretch>
            <a:fillRect/>
          </a:stretch>
        </p:blipFill>
        <p:spPr>
          <a:xfrm>
            <a:off x="10109200" y="2154766"/>
            <a:ext cx="4064001" cy="5418667"/>
          </a:xfrm>
          <a:prstGeom prst="rect">
            <a:avLst/>
          </a:prstGeom>
          <a:ln w="12700">
            <a:miter lim="400000"/>
          </a:ln>
        </p:spPr>
      </p:pic>
      <p:sp>
        <p:nvSpPr>
          <p:cNvPr id="789" name="Shape 789"/>
          <p:cNvSpPr/>
          <p:nvPr/>
        </p:nvSpPr>
        <p:spPr>
          <a:xfrm>
            <a:off x="10108108" y="7626350"/>
            <a:ext cx="6045201" cy="124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600">
                <a:solidFill>
                  <a:srgbClr val="FFFB00"/>
                </a:solidFill>
                <a:latin typeface="+mn-lt"/>
                <a:ea typeface="+mn-ea"/>
                <a:cs typeface="+mn-cs"/>
                <a:sym typeface="Gill Sans"/>
              </a:rPr>
              <a:t>CC: BY-SA: Rama (</a:t>
            </a:r>
            <a:r>
              <a:rPr sz="2600" u="sng">
                <a:solidFill>
                  <a:srgbClr val="FFFB00"/>
                </a:solidFill>
                <a:latin typeface="+mn-lt"/>
                <a:ea typeface="+mn-ea"/>
                <a:cs typeface="+mn-cs"/>
                <a:sym typeface="Gill Sans"/>
                <a:hlinkClick r:id="rId3"/>
              </a:rPr>
              <a:t>Wikipedia</a:t>
            </a:r>
            <a:r>
              <a:rPr sz="2600">
                <a:solidFill>
                  <a:srgbClr val="FFFB00"/>
                </a:solidFill>
                <a:latin typeface="+mn-lt"/>
                <a:ea typeface="+mn-ea"/>
                <a:cs typeface="+mn-cs"/>
                <a:sym typeface="Gill Sans"/>
              </a:rPr>
              <a:t>)</a:t>
            </a:r>
          </a:p>
          <a:p>
            <a:pPr lvl="0" defTabSz="546100">
              <a:defRPr sz="1800"/>
            </a:pPr>
            <a:r>
              <a:rPr sz="2600" u="sng">
                <a:solidFill>
                  <a:srgbClr val="FFFB00"/>
                </a:solidFill>
                <a:latin typeface="+mn-lt"/>
                <a:ea typeface="+mn-ea"/>
                <a:cs typeface="+mn-cs"/>
                <a:sym typeface="Gill Sans"/>
                <a:hlinkClick r:id="rId4"/>
              </a:rPr>
              <a:t>http://creativecommons.org/licenses/by-sa/2.0/fr/deed.en_GB</a:t>
            </a:r>
            <a:r>
              <a:rPr sz="2600">
                <a:solidFill>
                  <a:srgbClr val="FFFB00"/>
                </a:solidFill>
                <a:latin typeface="+mn-lt"/>
                <a:ea typeface="+mn-ea"/>
                <a:cs typeface="+mn-cs"/>
                <a:sym typeface="Gill Sans"/>
              </a:rPr>
              <a:t> </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NCSA - Innovation</a:t>
            </a:r>
          </a:p>
        </p:txBody>
      </p:sp>
      <p:sp>
        <p:nvSpPr>
          <p:cNvPr id="792" name="Shape 792"/>
          <p:cNvSpPr>
            <a:spLocks noGrp="1"/>
          </p:cNvSpPr>
          <p:nvPr>
            <p:ph type="body" idx="1"/>
          </p:nvPr>
        </p:nvSpPr>
        <p:spPr>
          <a:xfrm>
            <a:off x="1155700" y="2603500"/>
            <a:ext cx="7632700" cy="5702300"/>
          </a:xfrm>
          <a:prstGeom prst="rect">
            <a:avLst/>
          </a:prstGeom>
        </p:spPr>
        <p:txBody>
          <a:bodyPr/>
          <a:lstStyle/>
          <a:p>
            <a:pPr lvl="0">
              <a:defRPr sz="1800">
                <a:solidFill>
                  <a:srgbClr val="000000"/>
                </a:solidFill>
              </a:defRPr>
            </a:pPr>
            <a:r>
              <a:rPr sz="3600">
                <a:solidFill>
                  <a:srgbClr val="FFFFFF"/>
                </a:solidFill>
              </a:rPr>
              <a:t>We now “assume” the Internet and the Web - it was not so easy...</a:t>
            </a:r>
          </a:p>
          <a:p>
            <a:pPr lvl="0">
              <a:defRPr sz="1800">
                <a:solidFill>
                  <a:srgbClr val="000000"/>
                </a:solidFill>
              </a:defRPr>
            </a:pPr>
            <a:r>
              <a:rPr sz="3600">
                <a:solidFill>
                  <a:srgbClr val="FFFFFF"/>
                </a:solidFill>
              </a:rPr>
              <a:t>A number of breakthrough innovations came from the National Center for Supercomputing Applications at Urbana-Champaign, Illinois</a:t>
            </a:r>
          </a:p>
          <a:p>
            <a:pPr lvl="0">
              <a:defRPr sz="1800">
                <a:solidFill>
                  <a:srgbClr val="000000"/>
                </a:solidFill>
              </a:defRPr>
            </a:pPr>
            <a:r>
              <a:rPr sz="3600">
                <a:solidFill>
                  <a:srgbClr val="FFFFFF"/>
                </a:solidFill>
              </a:rPr>
              <a:t>High Performance Computing and the Internet were deeply linked</a:t>
            </a:r>
          </a:p>
        </p:txBody>
      </p:sp>
      <p:pic>
        <p:nvPicPr>
          <p:cNvPr id="793" name="Snapshot 2009-02-17 07-13-08.jpg"/>
          <p:cNvPicPr/>
          <p:nvPr/>
        </p:nvPicPr>
        <p:blipFill>
          <a:blip r:embed="rId2">
            <a:extLst/>
          </a:blip>
          <a:stretch>
            <a:fillRect/>
          </a:stretch>
        </p:blipFill>
        <p:spPr>
          <a:xfrm>
            <a:off x="9410700" y="2603500"/>
            <a:ext cx="5753100" cy="4559300"/>
          </a:xfrm>
          <a:prstGeom prst="rect">
            <a:avLst/>
          </a:prstGeom>
          <a:ln w="12700">
            <a:miter lim="400000"/>
          </a:ln>
        </p:spPr>
      </p:pic>
      <p:sp>
        <p:nvSpPr>
          <p:cNvPr id="794" name="Shape 794"/>
          <p:cNvSpPr/>
          <p:nvPr/>
        </p:nvSpPr>
        <p:spPr>
          <a:xfrm>
            <a:off x="10229949" y="6184900"/>
            <a:ext cx="3677469" cy="6223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Larry Smarr, NCSA</a:t>
            </a:r>
          </a:p>
        </p:txBody>
      </p:sp>
      <p:sp>
        <p:nvSpPr>
          <p:cNvPr id="795" name="Shape 795"/>
          <p:cNvSpPr/>
          <p:nvPr/>
        </p:nvSpPr>
        <p:spPr>
          <a:xfrm>
            <a:off x="14556829" y="8153400"/>
            <a:ext cx="14245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(11:53)</a:t>
            </a:r>
          </a:p>
        </p:txBody>
      </p:sp>
      <p:sp>
        <p:nvSpPr>
          <p:cNvPr id="796" name="Shape 796"/>
          <p:cNvSpPr/>
          <p:nvPr/>
        </p:nvSpPr>
        <p:spPr>
          <a:xfrm>
            <a:off x="8164332" y="8305800"/>
            <a:ext cx="5049628"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lvl="0">
              <a:defRPr sz="1800">
                <a:solidFill>
                  <a:srgbClr val="000000"/>
                </a:solidFill>
              </a:defRPr>
            </a:pPr>
            <a:r>
              <a:rPr sz="3000">
                <a:solidFill>
                  <a:srgbClr val="FFFB00"/>
                </a:solidFill>
              </a:rPr>
              <a:t>http://www.vimeo.com/6982439</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Alan Turing and Bletchley Park</a:t>
            </a:r>
          </a:p>
        </p:txBody>
      </p:sp>
      <p:sp>
        <p:nvSpPr>
          <p:cNvPr id="77" name="Shape 77"/>
          <p:cNvSpPr>
            <a:spLocks noGrp="1"/>
          </p:cNvSpPr>
          <p:nvPr>
            <p:ph type="body" idx="1"/>
          </p:nvPr>
        </p:nvSpPr>
        <p:spPr>
          <a:xfrm>
            <a:off x="1155700" y="2603500"/>
            <a:ext cx="8661400" cy="5702300"/>
          </a:xfrm>
          <a:prstGeom prst="rect">
            <a:avLst/>
          </a:prstGeom>
        </p:spPr>
        <p:txBody>
          <a:bodyPr/>
          <a:lstStyle/>
          <a:p>
            <a:pPr lvl="0">
              <a:defRPr sz="1800">
                <a:solidFill>
                  <a:srgbClr val="000000"/>
                </a:solidFill>
              </a:defRPr>
            </a:pPr>
            <a:r>
              <a:rPr sz="3600">
                <a:solidFill>
                  <a:srgbClr val="FFFFFF"/>
                </a:solidFill>
              </a:rPr>
              <a:t>Top secret code breaking effort</a:t>
            </a:r>
          </a:p>
          <a:p>
            <a:pPr lvl="0">
              <a:defRPr sz="1800">
                <a:solidFill>
                  <a:srgbClr val="000000"/>
                </a:solidFill>
              </a:defRPr>
            </a:pPr>
            <a:r>
              <a:rPr sz="3600">
                <a:solidFill>
                  <a:srgbClr val="FFFFFF"/>
                </a:solidFill>
              </a:rPr>
              <a:t>10,000 people at the peak (team effort)</a:t>
            </a:r>
          </a:p>
          <a:p>
            <a:pPr lvl="0">
              <a:defRPr sz="1800">
                <a:solidFill>
                  <a:srgbClr val="000000"/>
                </a:solidFill>
              </a:defRPr>
            </a:pPr>
            <a:r>
              <a:rPr sz="3600">
                <a:solidFill>
                  <a:srgbClr val="FFFFFF"/>
                </a:solidFill>
              </a:rPr>
              <a:t>BOMBE: Mechanical Computer</a:t>
            </a:r>
          </a:p>
          <a:p>
            <a:pPr lvl="0">
              <a:defRPr sz="1800">
                <a:solidFill>
                  <a:srgbClr val="000000"/>
                </a:solidFill>
              </a:defRPr>
            </a:pPr>
            <a:r>
              <a:rPr sz="3600">
                <a:solidFill>
                  <a:srgbClr val="FFFFFF"/>
                </a:solidFill>
              </a:rPr>
              <a:t>Colossus: Electronic Computer</a:t>
            </a:r>
          </a:p>
        </p:txBody>
      </p:sp>
      <p:pic>
        <p:nvPicPr>
          <p:cNvPr id="78" name="Untitled2.png"/>
          <p:cNvPicPr/>
          <p:nvPr/>
        </p:nvPicPr>
        <p:blipFill>
          <a:blip r:embed="rId2">
            <a:extLst/>
          </a:blip>
          <a:stretch>
            <a:fillRect/>
          </a:stretch>
        </p:blipFill>
        <p:spPr>
          <a:xfrm>
            <a:off x="10592116" y="5689600"/>
            <a:ext cx="4762185" cy="2616200"/>
          </a:xfrm>
          <a:prstGeom prst="rect">
            <a:avLst/>
          </a:prstGeom>
          <a:ln w="12700">
            <a:miter lim="400000"/>
          </a:ln>
        </p:spPr>
      </p:pic>
      <p:pic>
        <p:nvPicPr>
          <p:cNvPr id="79" name="Untitled.png"/>
          <p:cNvPicPr/>
          <p:nvPr/>
        </p:nvPicPr>
        <p:blipFill>
          <a:blip r:embed="rId3">
            <a:extLst/>
          </a:blip>
          <a:stretch>
            <a:fillRect/>
          </a:stretch>
        </p:blipFill>
        <p:spPr>
          <a:xfrm>
            <a:off x="10726622" y="2590800"/>
            <a:ext cx="4669352" cy="2590801"/>
          </a:xfrm>
          <a:prstGeom prst="rect">
            <a:avLst/>
          </a:prstGeom>
          <a:ln w="12700">
            <a:miter lim="400000"/>
          </a:ln>
        </p:spPr>
      </p:pic>
      <p:sp>
        <p:nvSpPr>
          <p:cNvPr id="80" name="Shape 80"/>
          <p:cNvSpPr/>
          <p:nvPr/>
        </p:nvSpPr>
        <p:spPr>
          <a:xfrm>
            <a:off x="807008" y="7886700"/>
            <a:ext cx="880735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4"/>
              </a:defRPr>
            </a:lvl1pPr>
          </a:lstStyle>
          <a:p>
            <a:pPr lvl="0">
              <a:defRPr sz="1800">
                <a:solidFill>
                  <a:srgbClr val="000000"/>
                </a:solidFill>
              </a:defRPr>
            </a:pPr>
            <a:r>
              <a:rPr sz="3600">
                <a:solidFill>
                  <a:srgbClr val="FFFB00"/>
                </a:solidFill>
                <a:hlinkClick r:id="rId4"/>
              </a:rPr>
              <a:t>http://www.youtube.com/watch?v=5nK_ft0Lf1s</a:t>
            </a:r>
          </a:p>
        </p:txBody>
      </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NSF Net</a:t>
            </a:r>
          </a:p>
        </p:txBody>
      </p:sp>
      <p:sp>
        <p:nvSpPr>
          <p:cNvPr id="799" name="Shape 799"/>
          <p:cNvSpPr>
            <a:spLocks noGrp="1"/>
          </p:cNvSpPr>
          <p:nvPr>
            <p:ph type="body" idx="1"/>
          </p:nvPr>
        </p:nvSpPr>
        <p:spPr>
          <a:xfrm>
            <a:off x="1193800" y="2603500"/>
            <a:ext cx="8178800" cy="5702300"/>
          </a:xfrm>
          <a:prstGeom prst="rect">
            <a:avLst/>
          </a:prstGeom>
        </p:spPr>
        <p:txBody>
          <a:bodyPr/>
          <a:lstStyle/>
          <a:p>
            <a:pPr lvl="0">
              <a:defRPr sz="1800">
                <a:solidFill>
                  <a:srgbClr val="000000"/>
                </a:solidFill>
              </a:defRPr>
            </a:pPr>
            <a:r>
              <a:rPr sz="3600">
                <a:solidFill>
                  <a:srgbClr val="FFFFFF"/>
                </a:solidFill>
              </a:rPr>
              <a:t>NSFNet was funded by the National Science Foundation</a:t>
            </a:r>
          </a:p>
          <a:p>
            <a:pPr lvl="0">
              <a:defRPr sz="1800">
                <a:solidFill>
                  <a:srgbClr val="000000"/>
                </a:solidFill>
              </a:defRPr>
            </a:pPr>
            <a:r>
              <a:rPr sz="3600">
                <a:solidFill>
                  <a:srgbClr val="FFFFFF"/>
                </a:solidFill>
              </a:rPr>
              <a:t>Standardized on TCP/IP</a:t>
            </a:r>
          </a:p>
          <a:p>
            <a:pPr lvl="0">
              <a:defRPr sz="1800">
                <a:solidFill>
                  <a:srgbClr val="000000"/>
                </a:solidFill>
              </a:defRPr>
            </a:pPr>
            <a:r>
              <a:rPr sz="3600">
                <a:solidFill>
                  <a:srgbClr val="FFFFFF"/>
                </a:solidFill>
              </a:rPr>
              <a:t>The first national TCP/IP network that was “inclusive”</a:t>
            </a:r>
          </a:p>
          <a:p>
            <a:pPr lvl="0">
              <a:defRPr sz="1800">
                <a:solidFill>
                  <a:srgbClr val="000000"/>
                </a:solidFill>
              </a:defRPr>
            </a:pPr>
            <a:r>
              <a:rPr sz="3600">
                <a:solidFill>
                  <a:srgbClr val="FFFFFF"/>
                </a:solidFill>
              </a:rPr>
              <a:t>Initially the goal was all research universities</a:t>
            </a:r>
          </a:p>
        </p:txBody>
      </p:sp>
      <p:pic>
        <p:nvPicPr>
          <p:cNvPr id="800" name="f10aug1972.png"/>
          <p:cNvPicPr/>
          <p:nvPr/>
        </p:nvPicPr>
        <p:blipFill>
          <a:blip r:embed="rId2">
            <a:extLst/>
          </a:blip>
          <a:stretch>
            <a:fillRect/>
          </a:stretch>
        </p:blipFill>
        <p:spPr>
          <a:xfrm>
            <a:off x="9918700" y="2689840"/>
            <a:ext cx="5956301" cy="3545861"/>
          </a:xfrm>
          <a:prstGeom prst="rect">
            <a:avLst/>
          </a:prstGeom>
          <a:ln w="12700">
            <a:miter lim="400000"/>
          </a:ln>
        </p:spPr>
      </p:pic>
      <p:sp>
        <p:nvSpPr>
          <p:cNvPr id="801" name="Shape 801"/>
          <p:cNvSpPr/>
          <p:nvPr/>
        </p:nvSpPr>
        <p:spPr>
          <a:xfrm>
            <a:off x="10666796" y="6515100"/>
            <a:ext cx="44666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ARPANET August 1972</a:t>
            </a:r>
          </a:p>
        </p:txBody>
      </p:sp>
      <p:sp>
        <p:nvSpPr>
          <p:cNvPr id="802" name="Shape 802"/>
          <p:cNvSpPr/>
          <p:nvPr/>
        </p:nvSpPr>
        <p:spPr>
          <a:xfrm>
            <a:off x="9282608" y="8362950"/>
            <a:ext cx="67691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B00"/>
                </a:solidFill>
                <a:latin typeface="+mn-lt"/>
                <a:ea typeface="+mn-ea"/>
                <a:cs typeface="+mn-cs"/>
                <a:sym typeface="Gill Sans"/>
              </a:defRPr>
            </a:lvl1pPr>
          </a:lstStyle>
          <a:p>
            <a:pPr lvl="0">
              <a:defRPr sz="1800">
                <a:solidFill>
                  <a:srgbClr val="000000"/>
                </a:solidFill>
              </a:defRPr>
            </a:pPr>
            <a:r>
              <a:rPr sz="2600">
                <a:solidFill>
                  <a:srgbClr val="FFFB00"/>
                </a:solidFill>
              </a:rPr>
              <a:t>http://som.csudh.edu/fac/lpress/history/arpamaps/</a:t>
            </a: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4" name="map.png"/>
          <p:cNvPicPr/>
          <p:nvPr/>
        </p:nvPicPr>
        <p:blipFill>
          <a:blip r:embed="rId2">
            <a:extLst/>
          </a:blip>
          <a:stretch>
            <a:fillRect/>
          </a:stretch>
        </p:blipFill>
        <p:spPr>
          <a:xfrm>
            <a:off x="-57639" y="825500"/>
            <a:ext cx="16332201" cy="7759868"/>
          </a:xfrm>
          <a:prstGeom prst="rect">
            <a:avLst/>
          </a:prstGeom>
          <a:ln w="12700">
            <a:miter lim="400000"/>
          </a:ln>
        </p:spPr>
      </p:pic>
      <p:sp>
        <p:nvSpPr>
          <p:cNvPr id="805" name="Shape 805"/>
          <p:cNvSpPr/>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Illinois at Urbana-Champaign</a:t>
            </a:r>
          </a:p>
        </p:txBody>
      </p:sp>
      <p:sp>
        <p:nvSpPr>
          <p:cNvPr id="806" name="Shape 806"/>
          <p:cNvSpPr/>
          <p:nvPr/>
        </p:nvSpPr>
        <p:spPr>
          <a:xfrm>
            <a:off x="3594100" y="3848100"/>
            <a:ext cx="406400" cy="4064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07" name="Shape 807"/>
          <p:cNvSpPr/>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Michigan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NSF Net</a:t>
            </a:r>
          </a:p>
        </p:txBody>
      </p:sp>
      <p:sp>
        <p:nvSpPr>
          <p:cNvPr id="810" name="Shape 810"/>
          <p:cNvSpPr>
            <a:spLocks noGrp="1"/>
          </p:cNvSpPr>
          <p:nvPr>
            <p:ph type="body" idx="1"/>
          </p:nvPr>
        </p:nvSpPr>
        <p:spPr>
          <a:xfrm>
            <a:off x="1193800" y="2603500"/>
            <a:ext cx="8178800" cy="5702300"/>
          </a:xfrm>
          <a:prstGeom prst="rect">
            <a:avLst/>
          </a:prstGeom>
        </p:spPr>
        <p:txBody>
          <a:bodyPr/>
          <a:lstStyle/>
          <a:p>
            <a:pPr lvl="0">
              <a:defRPr sz="1800">
                <a:solidFill>
                  <a:srgbClr val="000000"/>
                </a:solidFill>
              </a:defRPr>
            </a:pPr>
            <a:r>
              <a:rPr sz="3600">
                <a:solidFill>
                  <a:srgbClr val="FFFFFF"/>
                </a:solidFill>
              </a:rPr>
              <a:t>NSFNet was funded by the National Science Foundation</a:t>
            </a:r>
          </a:p>
          <a:p>
            <a:pPr lvl="0">
              <a:defRPr sz="1800">
                <a:solidFill>
                  <a:srgbClr val="000000"/>
                </a:solidFill>
              </a:defRPr>
            </a:pPr>
            <a:r>
              <a:rPr sz="3600">
                <a:solidFill>
                  <a:srgbClr val="FFFFFF"/>
                </a:solidFill>
              </a:rPr>
              <a:t>Standardized on TCP/IP</a:t>
            </a:r>
          </a:p>
          <a:p>
            <a:pPr lvl="0">
              <a:defRPr sz="1800">
                <a:solidFill>
                  <a:srgbClr val="000000"/>
                </a:solidFill>
              </a:defRPr>
            </a:pPr>
            <a:r>
              <a:rPr sz="3600">
                <a:solidFill>
                  <a:srgbClr val="FFFFFF"/>
                </a:solidFill>
              </a:rPr>
              <a:t>The first national TCP/IP network that was “inclusive”</a:t>
            </a:r>
          </a:p>
          <a:p>
            <a:pPr lvl="0">
              <a:defRPr sz="1800">
                <a:solidFill>
                  <a:srgbClr val="000000"/>
                </a:solidFill>
              </a:defRPr>
            </a:pPr>
            <a:r>
              <a:rPr sz="3600">
                <a:solidFill>
                  <a:srgbClr val="FFFFFF"/>
                </a:solidFill>
              </a:rPr>
              <a:t>Initially the goal was all research universities</a:t>
            </a:r>
          </a:p>
        </p:txBody>
      </p:sp>
      <p:pic>
        <p:nvPicPr>
          <p:cNvPr id="811" name="f10aug1972.png"/>
          <p:cNvPicPr/>
          <p:nvPr/>
        </p:nvPicPr>
        <p:blipFill>
          <a:blip r:embed="rId2">
            <a:extLst/>
          </a:blip>
          <a:stretch>
            <a:fillRect/>
          </a:stretch>
        </p:blipFill>
        <p:spPr>
          <a:xfrm>
            <a:off x="9918700" y="2689840"/>
            <a:ext cx="5956301" cy="3545861"/>
          </a:xfrm>
          <a:prstGeom prst="rect">
            <a:avLst/>
          </a:prstGeom>
          <a:ln w="12700">
            <a:miter lim="400000"/>
          </a:ln>
        </p:spPr>
      </p:pic>
      <p:sp>
        <p:nvSpPr>
          <p:cNvPr id="812" name="Shape 812"/>
          <p:cNvSpPr/>
          <p:nvPr/>
        </p:nvSpPr>
        <p:spPr>
          <a:xfrm>
            <a:off x="10666796" y="6515100"/>
            <a:ext cx="44666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ARPANET August 1972</a:t>
            </a:r>
          </a:p>
        </p:txBody>
      </p:sp>
      <p:sp>
        <p:nvSpPr>
          <p:cNvPr id="813" name="Shape 813"/>
          <p:cNvSpPr/>
          <p:nvPr/>
        </p:nvSpPr>
        <p:spPr>
          <a:xfrm>
            <a:off x="9282608" y="8362950"/>
            <a:ext cx="67691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B00"/>
                </a:solidFill>
                <a:latin typeface="+mn-lt"/>
                <a:ea typeface="+mn-ea"/>
                <a:cs typeface="+mn-cs"/>
                <a:sym typeface="Gill Sans"/>
              </a:defRPr>
            </a:lvl1pPr>
          </a:lstStyle>
          <a:p>
            <a:pPr lvl="0">
              <a:defRPr sz="1800">
                <a:solidFill>
                  <a:srgbClr val="000000"/>
                </a:solidFill>
              </a:defRPr>
            </a:pPr>
            <a:r>
              <a:rPr sz="2600">
                <a:solidFill>
                  <a:srgbClr val="FFFB00"/>
                </a:solidFill>
              </a:rPr>
              <a:t>http://som.csudh.edu/fac/lpress/history/arpamaps/</a:t>
            </a: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a:spLocks noGrp="1"/>
          </p:cNvSpPr>
          <p:nvPr>
            <p:ph type="title"/>
          </p:nvPr>
        </p:nvSpPr>
        <p:spPr>
          <a:xfrm>
            <a:off x="1155700" y="241300"/>
            <a:ext cx="135636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Michigan's State-Wide Network</a:t>
            </a:r>
          </a:p>
        </p:txBody>
      </p:sp>
      <p:sp>
        <p:nvSpPr>
          <p:cNvPr id="816" name="Shape 816"/>
          <p:cNvSpPr/>
          <p:nvPr/>
        </p:nvSpPr>
        <p:spPr>
          <a:xfrm>
            <a:off x="1922226" y="7950200"/>
            <a:ext cx="9690349"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700">
                <a:solidFill>
                  <a:srgbClr val="FFFFFF"/>
                </a:solidFill>
                <a:latin typeface="+mn-lt"/>
                <a:ea typeface="+mn-ea"/>
                <a:cs typeface="+mn-cs"/>
                <a:sym typeface="Gill Sans"/>
              </a:defRPr>
            </a:lvl1pPr>
          </a:lstStyle>
          <a:p>
            <a:pPr lvl="0">
              <a:defRPr sz="1800">
                <a:solidFill>
                  <a:srgbClr val="000000"/>
                </a:solidFill>
              </a:defRPr>
            </a:pPr>
            <a:r>
              <a:rPr sz="3700">
                <a:solidFill>
                  <a:srgbClr val="FFFFFF"/>
                </a:solidFill>
              </a:rPr>
              <a:t>[1] http://www.zakon.org/robert/internet/timeline/</a:t>
            </a:r>
          </a:p>
        </p:txBody>
      </p:sp>
      <p:sp>
        <p:nvSpPr>
          <p:cNvPr id="817" name="Shape 817"/>
          <p:cNvSpPr/>
          <p:nvPr/>
        </p:nvSpPr>
        <p:spPr>
          <a:xfrm>
            <a:off x="1051433" y="3244850"/>
            <a:ext cx="11010901" cy="264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FB00"/>
                </a:solidFill>
                <a:latin typeface="+mn-lt"/>
                <a:ea typeface="+mn-ea"/>
                <a:cs typeface="+mn-cs"/>
                <a:sym typeface="Gill Sans"/>
              </a:defRPr>
            </a:lvl1pPr>
          </a:lstStyle>
          <a:p>
            <a:pPr lvl="0">
              <a:defRPr sz="1800">
                <a:solidFill>
                  <a:srgbClr val="000000"/>
                </a:solidFill>
              </a:defRPr>
            </a:pPr>
            <a:r>
              <a:rPr sz="4400">
                <a:solidFill>
                  <a:srgbClr val="FFFB00"/>
                </a:solidFill>
              </a:rPr>
              <a:t>In 1969, Merit was one of the earliest network projects that was intended for use by an entire campus population of students, faculty, and alumni. [1]</a:t>
            </a:r>
          </a:p>
        </p:txBody>
      </p:sp>
      <p:pic>
        <p:nvPicPr>
          <p:cNvPr id="818" name="80_early_pcp_2.jpg"/>
          <p:cNvPicPr/>
          <p:nvPr/>
        </p:nvPicPr>
        <p:blipFill>
          <a:blip r:embed="rId2">
            <a:extLst/>
          </a:blip>
          <a:stretch>
            <a:fillRect/>
          </a:stretch>
        </p:blipFill>
        <p:spPr>
          <a:xfrm>
            <a:off x="12979400" y="2705100"/>
            <a:ext cx="2844801" cy="4000501"/>
          </a:xfrm>
          <a:prstGeom prst="rect">
            <a:avLst/>
          </a:prstGeom>
          <a:ln w="12700">
            <a:miter lim="400000"/>
          </a:ln>
        </p:spPr>
      </p:pic>
      <p:sp>
        <p:nvSpPr>
          <p:cNvPr id="819" name="Shape 819"/>
          <p:cNvSpPr/>
          <p:nvPr/>
        </p:nvSpPr>
        <p:spPr>
          <a:xfrm>
            <a:off x="16612430" y="4254500"/>
            <a:ext cx="92176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Text</a:t>
            </a:r>
          </a:p>
        </p:txBody>
      </p:sp>
      <p:sp>
        <p:nvSpPr>
          <p:cNvPr id="820" name="Shape 820"/>
          <p:cNvSpPr/>
          <p:nvPr/>
        </p:nvSpPr>
        <p:spPr>
          <a:xfrm>
            <a:off x="12621133" y="6991350"/>
            <a:ext cx="3543301" cy="142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2300">
                <a:solidFill>
                  <a:srgbClr val="FF40FF"/>
                </a:solidFill>
                <a:latin typeface="+mn-lt"/>
                <a:ea typeface="+mn-ea"/>
                <a:cs typeface="+mn-cs"/>
                <a:sym typeface="Gill Sans"/>
              </a:rPr>
              <a:t>Merit </a:t>
            </a:r>
            <a:r>
              <a:rPr sz="2300">
                <a:solidFill>
                  <a:srgbClr val="FF40FF"/>
                </a:solidFill>
                <a:latin typeface="+mn-lt"/>
                <a:ea typeface="+mn-ea"/>
                <a:cs typeface="+mn-cs"/>
                <a:sym typeface="Gill Sans"/>
                <a:hlinkClick r:id="rId3"/>
              </a:rPr>
              <a:t>PDP-11</a:t>
            </a:r>
            <a:r>
              <a:rPr sz="2300">
                <a:solidFill>
                  <a:srgbClr val="FF40FF"/>
                </a:solidFill>
                <a:latin typeface="+mn-lt"/>
                <a:ea typeface="+mn-ea"/>
                <a:cs typeface="+mn-cs"/>
                <a:sym typeface="Gill Sans"/>
              </a:rPr>
              <a:t> based Primary Communications Processor (PCP) at the </a:t>
            </a:r>
            <a:r>
              <a:rPr sz="2300">
                <a:solidFill>
                  <a:srgbClr val="FF40FF"/>
                </a:solidFill>
                <a:latin typeface="+mn-lt"/>
                <a:ea typeface="+mn-ea"/>
                <a:cs typeface="+mn-cs"/>
                <a:sym typeface="Gill Sans"/>
                <a:hlinkClick r:id="rId4"/>
              </a:rPr>
              <a:t>University of Michigan</a:t>
            </a:r>
            <a:r>
              <a:rPr sz="2300">
                <a:solidFill>
                  <a:srgbClr val="FF40FF"/>
                </a:solidFill>
                <a:latin typeface="+mn-lt"/>
                <a:ea typeface="+mn-ea"/>
                <a:cs typeface="+mn-cs"/>
                <a:sym typeface="Gill Sans"/>
              </a:rPr>
              <a:t>, c. 1975</a:t>
            </a: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NSFNet @ University of Michigan</a:t>
            </a:r>
          </a:p>
        </p:txBody>
      </p:sp>
      <p:sp>
        <p:nvSpPr>
          <p:cNvPr id="823" name="Shape 823"/>
          <p:cNvSpPr>
            <a:spLocks noGrp="1"/>
          </p:cNvSpPr>
          <p:nvPr>
            <p:ph type="body" idx="1"/>
          </p:nvPr>
        </p:nvSpPr>
        <p:spPr>
          <a:xfrm>
            <a:off x="1155700" y="2603500"/>
            <a:ext cx="8128000" cy="5702300"/>
          </a:xfrm>
          <a:prstGeom prst="rect">
            <a:avLst/>
          </a:prstGeom>
        </p:spPr>
        <p:txBody>
          <a:bodyPr/>
          <a:lstStyle/>
          <a:p>
            <a:pPr lvl="0">
              <a:defRPr sz="1800">
                <a:solidFill>
                  <a:srgbClr val="000000"/>
                </a:solidFill>
              </a:defRPr>
            </a:pPr>
            <a:r>
              <a:rPr sz="3600">
                <a:solidFill>
                  <a:srgbClr val="FFFFFF"/>
                </a:solidFill>
              </a:rPr>
              <a:t>University of Michigan did not get a Supercomputer Center</a:t>
            </a:r>
          </a:p>
          <a:p>
            <a:pPr lvl="0">
              <a:defRPr sz="1800">
                <a:solidFill>
                  <a:srgbClr val="000000"/>
                </a:solidFill>
              </a:defRPr>
            </a:pPr>
            <a:r>
              <a:rPr sz="3600">
                <a:solidFill>
                  <a:srgbClr val="FFFFFF"/>
                </a:solidFill>
              </a:rPr>
              <a:t>Proposed a $55M high-speed network for $15M</a:t>
            </a:r>
          </a:p>
          <a:p>
            <a:pPr lvl="0">
              <a:defRPr sz="1800">
                <a:solidFill>
                  <a:srgbClr val="000000"/>
                </a:solidFill>
              </a:defRPr>
            </a:pPr>
            <a:r>
              <a:rPr sz="3600">
                <a:solidFill>
                  <a:srgbClr val="FFFFFF"/>
                </a:solidFill>
              </a:rPr>
              <a:t>Partners: University of Michigan, Merit Network, IBM Corporation, MCI, and State of Michigan</a:t>
            </a:r>
          </a:p>
          <a:p>
            <a:pPr lvl="0">
              <a:defRPr sz="1800">
                <a:solidFill>
                  <a:srgbClr val="000000"/>
                </a:solidFill>
              </a:defRPr>
            </a:pPr>
            <a:r>
              <a:rPr sz="3600">
                <a:solidFill>
                  <a:srgbClr val="FFFFFF"/>
                </a:solidFill>
              </a:rPr>
              <a:t>Operated from 1988-1995</a:t>
            </a:r>
          </a:p>
        </p:txBody>
      </p:sp>
      <p:pic>
        <p:nvPicPr>
          <p:cNvPr id="824" name="dvh-office.png"/>
          <p:cNvPicPr/>
          <p:nvPr/>
        </p:nvPicPr>
        <p:blipFill>
          <a:blip r:embed="rId2">
            <a:extLst/>
          </a:blip>
          <a:stretch>
            <a:fillRect/>
          </a:stretch>
        </p:blipFill>
        <p:spPr>
          <a:xfrm>
            <a:off x="9561266" y="2463800"/>
            <a:ext cx="5794091" cy="4216401"/>
          </a:xfrm>
          <a:prstGeom prst="rect">
            <a:avLst/>
          </a:prstGeom>
          <a:ln w="12700">
            <a:miter lim="400000"/>
          </a:ln>
        </p:spPr>
      </p:pic>
      <p:sp>
        <p:nvSpPr>
          <p:cNvPr id="825" name="Shape 825"/>
          <p:cNvSpPr/>
          <p:nvPr/>
        </p:nvSpPr>
        <p:spPr>
          <a:xfrm>
            <a:off x="9321800" y="7493000"/>
            <a:ext cx="62652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http://www.vimeo.com/11044819</a:t>
            </a:r>
          </a:p>
        </p:txBody>
      </p:sp>
      <p:sp>
        <p:nvSpPr>
          <p:cNvPr id="826" name="Shape 826"/>
          <p:cNvSpPr/>
          <p:nvPr/>
        </p:nvSpPr>
        <p:spPr>
          <a:xfrm>
            <a:off x="14869715" y="84201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13:14</a:t>
            </a: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8" name="448kbps.phy.gif"/>
          <p:cNvPicPr/>
          <p:nvPr/>
        </p:nvPicPr>
        <p:blipFill>
          <a:blip r:embed="rId3">
            <a:extLst/>
          </a:blip>
          <a:stretch>
            <a:fillRect/>
          </a:stretch>
        </p:blipFill>
        <p:spPr>
          <a:xfrm>
            <a:off x="1661031" y="1333500"/>
            <a:ext cx="7597270" cy="5753101"/>
          </a:xfrm>
          <a:prstGeom prst="rect">
            <a:avLst/>
          </a:prstGeom>
          <a:ln w="12700">
            <a:miter lim="400000"/>
          </a:ln>
        </p:spPr>
      </p:pic>
      <p:sp>
        <p:nvSpPr>
          <p:cNvPr id="829" name="Shape 829"/>
          <p:cNvSpPr/>
          <p:nvPr/>
        </p:nvSpPr>
        <p:spPr>
          <a:xfrm>
            <a:off x="1501712" y="7886700"/>
            <a:ext cx="1384414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Source: </a:t>
            </a:r>
            <a:r>
              <a:rPr sz="3600" u="sng">
                <a:solidFill>
                  <a:srgbClr val="FFFB00"/>
                </a:solidFill>
                <a:latin typeface="+mn-lt"/>
                <a:ea typeface="+mn-ea"/>
                <a:cs typeface="+mn-cs"/>
                <a:sym typeface="Gill Sans"/>
                <a:hlinkClick r:id="rId4"/>
              </a:rPr>
              <a:t>http://hpwren.ucsd.edu/~hwb/NSFNET/NSFNET-200711Summary/</a:t>
            </a:r>
          </a:p>
        </p:txBody>
      </p:sp>
      <p:pic>
        <p:nvPicPr>
          <p:cNvPr id="830" name="UM1986-USAN+SDSCnet.jpg"/>
          <p:cNvPicPr/>
          <p:nvPr/>
        </p:nvPicPr>
        <p:blipFill>
          <a:blip r:embed="rId5">
            <a:extLst/>
          </a:blip>
          <a:stretch>
            <a:fillRect/>
          </a:stretch>
        </p:blipFill>
        <p:spPr>
          <a:xfrm>
            <a:off x="10912535" y="1028700"/>
            <a:ext cx="3921066" cy="2578100"/>
          </a:xfrm>
          <a:prstGeom prst="rect">
            <a:avLst/>
          </a:prstGeom>
          <a:ln w="12700">
            <a:miter lim="400000"/>
          </a:ln>
        </p:spPr>
      </p:pic>
      <p:pic>
        <p:nvPicPr>
          <p:cNvPr id="831" name="Snapshot 2008-10-01 13-43-58.jpg"/>
          <p:cNvPicPr/>
          <p:nvPr/>
        </p:nvPicPr>
        <p:blipFill>
          <a:blip r:embed="rId6">
            <a:extLst/>
          </a:blip>
          <a:stretch>
            <a:fillRect/>
          </a:stretch>
        </p:blipFill>
        <p:spPr>
          <a:xfrm>
            <a:off x="10870436" y="4089400"/>
            <a:ext cx="4001265" cy="3314700"/>
          </a:xfrm>
          <a:prstGeom prst="rect">
            <a:avLst/>
          </a:prstGeom>
          <a:ln w="12700">
            <a:miter lim="400000"/>
          </a:ln>
        </p:spPr>
      </p:pic>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5" name="nsfnetSept91_1024.jpg"/>
          <p:cNvPicPr/>
          <p:nvPr/>
        </p:nvPicPr>
        <p:blipFill>
          <a:blip r:embed="rId2">
            <a:extLst/>
          </a:blip>
          <a:stretch>
            <a:fillRect/>
          </a:stretch>
        </p:blipFill>
        <p:spPr>
          <a:xfrm>
            <a:off x="4097446" y="12700"/>
            <a:ext cx="10953152" cy="8407401"/>
          </a:xfrm>
          <a:prstGeom prst="rect">
            <a:avLst/>
          </a:prstGeom>
          <a:ln w="12700">
            <a:miter lim="400000"/>
          </a:ln>
        </p:spPr>
      </p:pic>
      <p:sp>
        <p:nvSpPr>
          <p:cNvPr id="836" name="Shape 836"/>
          <p:cNvSpPr/>
          <p:nvPr/>
        </p:nvSpPr>
        <p:spPr>
          <a:xfrm>
            <a:off x="634987" y="8204200"/>
            <a:ext cx="149858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u="sng">
                <a:solidFill>
                  <a:srgbClr val="FFFB00"/>
                </a:solidFill>
                <a:latin typeface="+mn-lt"/>
                <a:ea typeface="+mn-ea"/>
                <a:cs typeface="+mn-cs"/>
                <a:sym typeface="Gill Sans"/>
                <a:hlinkClick r:id="rId3"/>
              </a:rPr>
              <a:t>http://virdir.ncsa.uiuc.edu/virdir/raw-material/networking/nsfnet/NSFNET_1.htm</a:t>
            </a:r>
            <a:r>
              <a:rPr sz="3600">
                <a:solidFill>
                  <a:srgbClr val="FFFB00"/>
                </a:solidFill>
                <a:latin typeface="+mn-lt"/>
                <a:ea typeface="+mn-ea"/>
                <a:cs typeface="+mn-cs"/>
                <a:sym typeface="Gill Sans"/>
              </a:rPr>
              <a:t> </a:t>
            </a:r>
          </a:p>
        </p:txBody>
      </p:sp>
      <p:sp>
        <p:nvSpPr>
          <p:cNvPr id="837" name="Shape 837"/>
          <p:cNvSpPr/>
          <p:nvPr/>
        </p:nvSpPr>
        <p:spPr>
          <a:xfrm>
            <a:off x="711200" y="3625850"/>
            <a:ext cx="3340100"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NSFNET T1 Backbone and Regional Networks, 1991</a:t>
            </a:r>
          </a:p>
        </p:txBody>
      </p:sp>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NSF Net Advocacy</a:t>
            </a:r>
          </a:p>
        </p:txBody>
      </p:sp>
      <p:sp>
        <p:nvSpPr>
          <p:cNvPr id="840" name="Shape 840"/>
          <p:cNvSpPr>
            <a:spLocks noGrp="1"/>
          </p:cNvSpPr>
          <p:nvPr>
            <p:ph type="body" idx="1"/>
          </p:nvPr>
        </p:nvSpPr>
        <p:spPr>
          <a:xfrm>
            <a:off x="1193800" y="2603500"/>
            <a:ext cx="14478000" cy="5702300"/>
          </a:xfrm>
          <a:prstGeom prst="rect">
            <a:avLst/>
          </a:prstGeom>
        </p:spPr>
        <p:txBody>
          <a:bodyPr/>
          <a:lstStyle/>
          <a:p>
            <a:pPr lvl="0">
              <a:defRPr sz="1800">
                <a:solidFill>
                  <a:srgbClr val="000000"/>
                </a:solidFill>
              </a:defRPr>
            </a:pPr>
            <a:r>
              <a:rPr sz="3600">
                <a:solidFill>
                  <a:srgbClr val="FFFFFF"/>
                </a:solidFill>
              </a:rPr>
              <a:t>Initially aimed at research universities</a:t>
            </a:r>
          </a:p>
          <a:p>
            <a:pPr lvl="0">
              <a:defRPr sz="1800">
                <a:solidFill>
                  <a:srgbClr val="000000"/>
                </a:solidFill>
              </a:defRPr>
            </a:pPr>
            <a:r>
              <a:rPr sz="3600">
                <a:solidFill>
                  <a:srgbClr val="FFFFFF"/>
                </a:solidFill>
              </a:rPr>
              <a:t>Cleveland FreeNet and similar efforts provided indirect Internet access to the average citizen</a:t>
            </a:r>
          </a:p>
          <a:p>
            <a:pPr lvl="0">
              <a:defRPr sz="1800">
                <a:solidFill>
                  <a:srgbClr val="000000"/>
                </a:solidFill>
              </a:defRPr>
            </a:pPr>
            <a:r>
              <a:rPr sz="3600">
                <a:solidFill>
                  <a:srgbClr val="FFFFFF"/>
                </a:solidFill>
              </a:rPr>
              <a:t>In about 1989-1990, the "academic-only" started being relaxed - led to Internet Service Providers making "dial-up Internet" available to the general public</a:t>
            </a:r>
          </a:p>
        </p:txBody>
      </p:sp>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 name="map.png"/>
          <p:cNvPicPr/>
          <p:nvPr/>
        </p:nvPicPr>
        <p:blipFill>
          <a:blip r:embed="rId2">
            <a:extLst/>
          </a:blip>
          <a:stretch>
            <a:fillRect/>
          </a:stretch>
        </p:blipFill>
        <p:spPr>
          <a:xfrm>
            <a:off x="-57639" y="825500"/>
            <a:ext cx="16332201" cy="7759868"/>
          </a:xfrm>
          <a:prstGeom prst="rect">
            <a:avLst/>
          </a:prstGeom>
          <a:ln w="12700">
            <a:miter lim="400000"/>
          </a:ln>
        </p:spPr>
      </p:pic>
      <p:sp>
        <p:nvSpPr>
          <p:cNvPr id="843" name="Shape 843"/>
          <p:cNvSpPr/>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Illinois at Urbana-Champaign</a:t>
            </a:r>
          </a:p>
        </p:txBody>
      </p:sp>
      <p:sp>
        <p:nvSpPr>
          <p:cNvPr id="844" name="Shape 844"/>
          <p:cNvSpPr/>
          <p:nvPr/>
        </p:nvSpPr>
        <p:spPr>
          <a:xfrm>
            <a:off x="3594100" y="3848100"/>
            <a:ext cx="406400" cy="4064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45" name="Shape 845"/>
          <p:cNvSpPr/>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Michigan</a:t>
            </a:r>
          </a:p>
        </p:txBody>
      </p:sp>
      <p:sp>
        <p:nvSpPr>
          <p:cNvPr id="846" name="Shape 846"/>
          <p:cNvSpPr/>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CERN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84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 grpId="1" animBg="1" advAuto="0"/>
      <p:bldP spid="846"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Shape 848"/>
          <p:cNvSpPr>
            <a:spLocks noGrp="1"/>
          </p:cNvSpPr>
          <p:nvPr>
            <p:ph type="title"/>
          </p:nvPr>
        </p:nvSpPr>
        <p:spPr>
          <a:xfrm>
            <a:off x="1155700" y="241300"/>
            <a:ext cx="13931900" cy="21209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CERN - High-Energy (physics)</a:t>
            </a:r>
          </a:p>
        </p:txBody>
      </p:sp>
      <p:sp>
        <p:nvSpPr>
          <p:cNvPr id="849" name="Shape 849"/>
          <p:cNvSpPr>
            <a:spLocks noGrp="1"/>
          </p:cNvSpPr>
          <p:nvPr>
            <p:ph type="body" idx="1"/>
          </p:nvPr>
        </p:nvSpPr>
        <p:spPr>
          <a:xfrm>
            <a:off x="1193800" y="2413000"/>
            <a:ext cx="10490200" cy="4775200"/>
          </a:xfrm>
          <a:prstGeom prst="rect">
            <a:avLst/>
          </a:prstGeom>
        </p:spPr>
        <p:txBody>
          <a:bodyPr/>
          <a:lstStyle/>
          <a:p>
            <a:pPr lvl="0">
              <a:defRPr sz="1800">
                <a:solidFill>
                  <a:srgbClr val="000000"/>
                </a:solidFill>
              </a:defRPr>
            </a:pPr>
            <a:r>
              <a:rPr sz="3600">
                <a:solidFill>
                  <a:srgbClr val="FFFFFF"/>
                </a:solidFill>
              </a:rPr>
              <a:t>Brilliant physicists from all over the world</a:t>
            </a:r>
          </a:p>
          <a:p>
            <a:pPr lvl="0">
              <a:defRPr sz="1800">
                <a:solidFill>
                  <a:srgbClr val="000000"/>
                </a:solidFill>
              </a:defRPr>
            </a:pPr>
            <a:r>
              <a:rPr sz="3600">
                <a:solidFill>
                  <a:srgbClr val="FFFFFF"/>
                </a:solidFill>
              </a:rPr>
              <a:t>Work on long, highly detailed projects - 15-20 years</a:t>
            </a:r>
          </a:p>
          <a:p>
            <a:pPr lvl="0">
              <a:defRPr sz="1800">
                <a:solidFill>
                  <a:srgbClr val="000000"/>
                </a:solidFill>
              </a:defRPr>
            </a:pPr>
            <a:r>
              <a:rPr sz="3600">
                <a:solidFill>
                  <a:srgbClr val="FFFFFF"/>
                </a:solidFill>
              </a:rPr>
              <a:t>Have a lot of time to think..</a:t>
            </a:r>
          </a:p>
          <a:p>
            <a:pPr lvl="0">
              <a:defRPr sz="1800">
                <a:solidFill>
                  <a:srgbClr val="000000"/>
                </a:solidFill>
              </a:defRPr>
            </a:pPr>
            <a:r>
              <a:rPr sz="3600">
                <a:solidFill>
                  <a:srgbClr val="FFFFFF"/>
                </a:solidFill>
              </a:rPr>
              <a:t>(And have fun)</a:t>
            </a:r>
          </a:p>
        </p:txBody>
      </p:sp>
      <p:sp>
        <p:nvSpPr>
          <p:cNvPr id="850" name="Shape 850"/>
          <p:cNvSpPr/>
          <p:nvPr/>
        </p:nvSpPr>
        <p:spPr>
          <a:xfrm>
            <a:off x="251767" y="6972300"/>
            <a:ext cx="120904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FB00"/>
                </a:solidFill>
                <a:latin typeface="+mn-lt"/>
                <a:ea typeface="+mn-ea"/>
                <a:cs typeface="+mn-cs"/>
                <a:sym typeface="Gill Sans"/>
                <a:hlinkClick r:id="rId2"/>
              </a:rPr>
              <a:t>http://musiclub.web.cern.ch/MusiClub/bands/cernettes/</a:t>
            </a:r>
            <a:endParaRPr sz="3600">
              <a:solidFill>
                <a:srgbClr val="FFFB00"/>
              </a:solidFill>
              <a:latin typeface="+mn-lt"/>
              <a:ea typeface="+mn-ea"/>
              <a:cs typeface="+mn-cs"/>
              <a:sym typeface="Gill Sans"/>
            </a:endParaRPr>
          </a:p>
          <a:p>
            <a:pPr lvl="0" algn="ctr" defTabSz="546100">
              <a:defRPr sz="1800"/>
            </a:pPr>
            <a:r>
              <a:rPr sz="3600">
                <a:solidFill>
                  <a:srgbClr val="FFFB00"/>
                </a:solidFill>
                <a:latin typeface="+mn-lt"/>
                <a:ea typeface="+mn-ea"/>
                <a:cs typeface="+mn-cs"/>
                <a:sym typeface="Gill Sans"/>
                <a:hlinkClick r:id="rId3"/>
              </a:rPr>
              <a:t>http://www.youtube.com/watch?v=A1L2xODZSI4</a:t>
            </a:r>
            <a:endParaRPr sz="3600">
              <a:solidFill>
                <a:srgbClr val="FFFB00"/>
              </a:solidFill>
              <a:latin typeface="+mn-lt"/>
              <a:ea typeface="+mn-ea"/>
              <a:cs typeface="+mn-cs"/>
              <a:sym typeface="Gill Sans"/>
            </a:endParaRPr>
          </a:p>
          <a:p>
            <a:pPr lvl="0" algn="ctr" defTabSz="546100">
              <a:defRPr sz="1800"/>
            </a:pPr>
            <a:r>
              <a:rPr sz="3600">
                <a:solidFill>
                  <a:srgbClr val="FFFB00"/>
                </a:solidFill>
                <a:latin typeface="+mn-lt"/>
                <a:ea typeface="+mn-ea"/>
                <a:cs typeface="+mn-cs"/>
                <a:sym typeface="Gill Sans"/>
              </a:rPr>
              <a:t>"... You Prefer your Collider"</a:t>
            </a:r>
          </a:p>
        </p:txBody>
      </p:sp>
      <p:pic>
        <p:nvPicPr>
          <p:cNvPr id="851" name="cernettes.png"/>
          <p:cNvPicPr/>
          <p:nvPr/>
        </p:nvPicPr>
        <p:blipFill>
          <a:blip r:embed="rId4">
            <a:extLst/>
          </a:blip>
          <a:stretch>
            <a:fillRect/>
          </a:stretch>
        </p:blipFill>
        <p:spPr>
          <a:xfrm>
            <a:off x="12095278" y="2260600"/>
            <a:ext cx="3436823" cy="2565401"/>
          </a:xfrm>
          <a:prstGeom prst="rect">
            <a:avLst/>
          </a:prstGeom>
          <a:ln w="12700">
            <a:miter lim="400000"/>
          </a:ln>
        </p:spPr>
      </p:pic>
      <p:pic>
        <p:nvPicPr>
          <p:cNvPr id="852" name="cernettes-02.png"/>
          <p:cNvPicPr/>
          <p:nvPr/>
        </p:nvPicPr>
        <p:blipFill>
          <a:blip r:embed="rId5">
            <a:extLst/>
          </a:blip>
          <a:stretch>
            <a:fillRect/>
          </a:stretch>
        </p:blipFill>
        <p:spPr>
          <a:xfrm>
            <a:off x="12026900" y="5447405"/>
            <a:ext cx="3581400" cy="2858396"/>
          </a:xfrm>
          <a:prstGeom prst="rect">
            <a:avLst/>
          </a:prstGeom>
          <a:ln w="12700">
            <a:miter lim="400000"/>
          </a:ln>
        </p:spPr>
      </p:pic>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Matt-Pinter-Betchley-Graphic.jpg"/>
          <p:cNvPicPr/>
          <p:nvPr/>
        </p:nvPicPr>
        <p:blipFill>
          <a:blip r:embed="rId2">
            <a:extLst/>
          </a:blip>
          <a:stretch>
            <a:fillRect/>
          </a:stretch>
        </p:blipFill>
        <p:spPr>
          <a:xfrm>
            <a:off x="1727200" y="-2858"/>
            <a:ext cx="12801601" cy="9261158"/>
          </a:xfrm>
          <a:prstGeom prst="rect">
            <a:avLst/>
          </a:prstGeom>
          <a:ln w="12700">
            <a:miter lim="400000"/>
          </a:ln>
        </p:spPr>
      </p:pic>
      <p:sp>
        <p:nvSpPr>
          <p:cNvPr id="83" name="Shape 83"/>
          <p:cNvSpPr/>
          <p:nvPr/>
        </p:nvSpPr>
        <p:spPr>
          <a:xfrm>
            <a:off x="1844873" y="8458200"/>
            <a:ext cx="386142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latin typeface="+mn-lt"/>
                <a:ea typeface="+mn-ea"/>
                <a:cs typeface="+mn-cs"/>
                <a:sym typeface="Gill Sans"/>
              </a:defRPr>
            </a:lvl1pPr>
          </a:lstStyle>
          <a:p>
            <a:pPr lvl="0">
              <a:defRPr sz="1800"/>
            </a:pPr>
            <a:r>
              <a:rPr sz="3600"/>
              <a:t>Graphic: Matt Pinter</a:t>
            </a:r>
          </a:p>
        </p:txBody>
      </p:sp>
      <p:sp>
        <p:nvSpPr>
          <p:cNvPr id="84" name="Shape 84"/>
          <p:cNvSpPr/>
          <p:nvPr/>
        </p:nvSpPr>
        <p:spPr>
          <a:xfrm>
            <a:off x="14755415" y="82677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24:50</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54" name="cernettes.png"/>
          <p:cNvPicPr/>
          <p:nvPr/>
        </p:nvPicPr>
        <p:blipFill>
          <a:blip r:embed="rId2">
            <a:extLst/>
          </a:blip>
          <a:stretch>
            <a:fillRect/>
          </a:stretch>
        </p:blipFill>
        <p:spPr>
          <a:xfrm>
            <a:off x="1960678" y="3708400"/>
            <a:ext cx="4695857" cy="3505201"/>
          </a:xfrm>
          <a:prstGeom prst="rect">
            <a:avLst/>
          </a:prstGeom>
          <a:ln w="12700">
            <a:miter lim="400000"/>
          </a:ln>
        </p:spPr>
      </p:pic>
      <p:pic>
        <p:nvPicPr>
          <p:cNvPr id="855" name="cernettes-02.png"/>
          <p:cNvPicPr/>
          <p:nvPr/>
        </p:nvPicPr>
        <p:blipFill>
          <a:blip r:embed="rId3">
            <a:extLst/>
          </a:blip>
          <a:stretch>
            <a:fillRect/>
          </a:stretch>
        </p:blipFill>
        <p:spPr>
          <a:xfrm>
            <a:off x="9051962" y="3694805"/>
            <a:ext cx="4423636" cy="3530601"/>
          </a:xfrm>
          <a:prstGeom prst="rect">
            <a:avLst/>
          </a:prstGeom>
          <a:ln w="12700">
            <a:miter lim="400000"/>
          </a:ln>
        </p:spPr>
      </p:pic>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p:cNvSpPr>
          <p:nvPr>
            <p:ph type="title"/>
          </p:nvPr>
        </p:nvSpPr>
        <p:spPr>
          <a:xfrm>
            <a:off x="1117600" y="241300"/>
            <a:ext cx="8191500" cy="15621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Visits to CERN!</a:t>
            </a:r>
          </a:p>
        </p:txBody>
      </p:sp>
      <p:pic>
        <p:nvPicPr>
          <p:cNvPr id="858" name="mojo-working.png"/>
          <p:cNvPicPr/>
          <p:nvPr/>
        </p:nvPicPr>
        <p:blipFill>
          <a:blip r:embed="rId2">
            <a:extLst/>
          </a:blip>
          <a:stretch>
            <a:fillRect/>
          </a:stretch>
        </p:blipFill>
        <p:spPr>
          <a:xfrm>
            <a:off x="10121900" y="529747"/>
            <a:ext cx="5274929" cy="3987801"/>
          </a:xfrm>
          <a:prstGeom prst="rect">
            <a:avLst/>
          </a:prstGeom>
          <a:ln w="12700">
            <a:miter lim="400000"/>
          </a:ln>
        </p:spPr>
      </p:pic>
      <p:sp>
        <p:nvSpPr>
          <p:cNvPr id="859" name="Shape 859"/>
          <p:cNvSpPr/>
          <p:nvPr/>
        </p:nvSpPr>
        <p:spPr>
          <a:xfrm>
            <a:off x="3041054" y="7766050"/>
            <a:ext cx="10180961"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hlinkClick r:id="rId3"/>
              </a:rPr>
              <a:t>http://club-softball.web.cern.ch/club-softball/Canettes/</a:t>
            </a:r>
            <a:endParaRPr sz="3600">
              <a:solidFill>
                <a:srgbClr val="FFFB00"/>
              </a:solidFill>
              <a:latin typeface="+mn-lt"/>
              <a:ea typeface="+mn-ea"/>
              <a:cs typeface="+mn-cs"/>
              <a:sym typeface="Gill Sans"/>
            </a:endParaRPr>
          </a:p>
          <a:p>
            <a:pPr lvl="0" algn="ctr" defTabSz="546100">
              <a:defRPr sz="1800"/>
            </a:pPr>
            <a:r>
              <a:rPr sz="3600">
                <a:solidFill>
                  <a:srgbClr val="FFFB00"/>
                </a:solidFill>
                <a:latin typeface="+mn-lt"/>
                <a:ea typeface="+mn-ea"/>
                <a:cs typeface="+mn-cs"/>
                <a:sym typeface="Gill Sans"/>
                <a:hlinkClick r:id="rId3"/>
              </a:rPr>
              <a:t>http://www.youtube.com/watch?v=f90ysF9BenI</a:t>
            </a:r>
          </a:p>
        </p:txBody>
      </p:sp>
      <p:pic>
        <p:nvPicPr>
          <p:cNvPr id="860" name="2004-family-photo-CERN-LHC.jpeg"/>
          <p:cNvPicPr/>
          <p:nvPr/>
        </p:nvPicPr>
        <p:blipFill>
          <a:blip r:embed="rId4">
            <a:extLst/>
          </a:blip>
          <a:stretch>
            <a:fillRect/>
          </a:stretch>
        </p:blipFill>
        <p:spPr>
          <a:xfrm>
            <a:off x="1511300" y="1987550"/>
            <a:ext cx="7454901" cy="5591176"/>
          </a:xfrm>
          <a:prstGeom prst="rect">
            <a:avLst/>
          </a:prstGeom>
          <a:ln w="12700">
            <a:miter lim="400000"/>
          </a:ln>
        </p:spPr>
      </p:pic>
      <p:pic>
        <p:nvPicPr>
          <p:cNvPr id="861" name="Untitled.png"/>
          <p:cNvPicPr/>
          <p:nvPr/>
        </p:nvPicPr>
        <p:blipFill>
          <a:blip r:embed="rId5">
            <a:extLst/>
          </a:blip>
          <a:stretch>
            <a:fillRect/>
          </a:stretch>
        </p:blipFill>
        <p:spPr>
          <a:xfrm>
            <a:off x="11267261" y="4981144"/>
            <a:ext cx="3278450" cy="2336801"/>
          </a:xfrm>
          <a:prstGeom prst="rect">
            <a:avLst/>
          </a:prstGeom>
          <a:ln w="12700">
            <a:miter lim="400000"/>
          </a:ln>
        </p:spPr>
      </p:pic>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3" name="mojo-working.png"/>
          <p:cNvPicPr/>
          <p:nvPr/>
        </p:nvPicPr>
        <p:blipFill>
          <a:blip r:embed="rId2">
            <a:extLst/>
          </a:blip>
          <a:stretch>
            <a:fillRect/>
          </a:stretch>
        </p:blipFill>
        <p:spPr>
          <a:xfrm>
            <a:off x="5969000" y="3798102"/>
            <a:ext cx="4384575" cy="3314701"/>
          </a:xfrm>
          <a:prstGeom prst="rect">
            <a:avLst/>
          </a:prstGeom>
          <a:ln w="12700">
            <a:miter lim="400000"/>
          </a:ln>
        </p:spPr>
      </p:pic>
      <p:pic>
        <p:nvPicPr>
          <p:cNvPr id="864" name="Untitled.png"/>
          <p:cNvPicPr/>
          <p:nvPr/>
        </p:nvPicPr>
        <p:blipFill>
          <a:blip r:embed="rId3">
            <a:extLst/>
          </a:blip>
          <a:stretch>
            <a:fillRect/>
          </a:stretch>
        </p:blipFill>
        <p:spPr>
          <a:xfrm>
            <a:off x="622300" y="3771900"/>
            <a:ext cx="4546256" cy="3378200"/>
          </a:xfrm>
          <a:prstGeom prst="rect">
            <a:avLst/>
          </a:prstGeom>
          <a:ln w="12700">
            <a:miter lim="400000"/>
          </a:ln>
        </p:spPr>
      </p:pic>
      <p:pic>
        <p:nvPicPr>
          <p:cNvPr id="865" name="Untitled.png"/>
          <p:cNvPicPr/>
          <p:nvPr/>
        </p:nvPicPr>
        <p:blipFill>
          <a:blip r:embed="rId4">
            <a:extLst/>
          </a:blip>
          <a:stretch>
            <a:fillRect/>
          </a:stretch>
        </p:blipFill>
        <p:spPr>
          <a:xfrm>
            <a:off x="11148132" y="3763184"/>
            <a:ext cx="4489282" cy="3390901"/>
          </a:xfrm>
          <a:prstGeom prst="rect">
            <a:avLst/>
          </a:prstGeom>
          <a:ln w="12700">
            <a:miter lim="400000"/>
          </a:ln>
        </p:spPr>
      </p:pic>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Shape 867"/>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The Beginning of the Web: CERN</a:t>
            </a:r>
          </a:p>
        </p:txBody>
      </p:sp>
      <p:sp>
        <p:nvSpPr>
          <p:cNvPr id="868" name="Shape 868"/>
          <p:cNvSpPr>
            <a:spLocks noGrp="1"/>
          </p:cNvSpPr>
          <p:nvPr>
            <p:ph type="body" idx="1"/>
          </p:nvPr>
        </p:nvSpPr>
        <p:spPr>
          <a:xfrm>
            <a:off x="1168400" y="2336800"/>
            <a:ext cx="7493000" cy="5702300"/>
          </a:xfrm>
          <a:prstGeom prst="rect">
            <a:avLst/>
          </a:prstGeom>
        </p:spPr>
        <p:txBody>
          <a:bodyPr/>
          <a:lstStyle/>
          <a:p>
            <a:pPr lvl="0">
              <a:defRPr sz="1800">
                <a:solidFill>
                  <a:srgbClr val="000000"/>
                </a:solidFill>
              </a:defRPr>
            </a:pPr>
            <a:r>
              <a:rPr sz="3600">
                <a:solidFill>
                  <a:srgbClr val="FFFFFF"/>
                </a:solidFill>
              </a:rPr>
              <a:t>The Internet was infrastructure - the web gave the Internet a “user interface and URLs</a:t>
            </a:r>
          </a:p>
          <a:p>
            <a:pPr lvl="0">
              <a:defRPr sz="1800">
                <a:solidFill>
                  <a:srgbClr val="000000"/>
                </a:solidFill>
              </a:defRPr>
            </a:pPr>
            <a:r>
              <a:rPr sz="3600">
                <a:solidFill>
                  <a:srgbClr val="FFFFFF"/>
                </a:solidFill>
              </a:rPr>
              <a:t>The Web was invented at CERN by Tim Berners-Lee and Robert Cailliau</a:t>
            </a:r>
          </a:p>
          <a:p>
            <a:pPr lvl="0">
              <a:defRPr sz="1800">
                <a:solidFill>
                  <a:srgbClr val="000000"/>
                </a:solidFill>
              </a:defRPr>
            </a:pPr>
            <a:r>
              <a:rPr sz="3600">
                <a:solidFill>
                  <a:srgbClr val="FFFFFF"/>
                </a:solidFill>
              </a:rPr>
              <a:t>CERN developed browsers and servers - with a goal of worldwide hyperlinked documents</a:t>
            </a:r>
          </a:p>
        </p:txBody>
      </p:sp>
      <p:pic>
        <p:nvPicPr>
          <p:cNvPr id="869" name="Snapshot 2009-02-17 07-25-56.jpg"/>
          <p:cNvPicPr/>
          <p:nvPr/>
        </p:nvPicPr>
        <p:blipFill>
          <a:blip r:embed="rId2">
            <a:extLst/>
          </a:blip>
          <a:stretch>
            <a:fillRect/>
          </a:stretch>
        </p:blipFill>
        <p:spPr>
          <a:xfrm>
            <a:off x="10452100" y="2848498"/>
            <a:ext cx="4065531" cy="4076701"/>
          </a:xfrm>
          <a:prstGeom prst="rect">
            <a:avLst/>
          </a:prstGeom>
          <a:ln w="12700">
            <a:miter lim="400000"/>
          </a:ln>
        </p:spPr>
      </p:pic>
      <p:sp>
        <p:nvSpPr>
          <p:cNvPr id="870" name="Shape 870"/>
          <p:cNvSpPr/>
          <p:nvPr/>
        </p:nvSpPr>
        <p:spPr>
          <a:xfrm>
            <a:off x="10966983" y="5594350"/>
            <a:ext cx="3030290" cy="11430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Robert Cailliau</a:t>
            </a:r>
          </a:p>
          <a:p>
            <a:pPr lvl="0" algn="ctr" defTabSz="546100">
              <a:defRPr sz="1800"/>
            </a:pPr>
            <a:r>
              <a:rPr sz="3600">
                <a:solidFill>
                  <a:srgbClr val="FFFFFF"/>
                </a:solidFill>
                <a:latin typeface="+mn-lt"/>
                <a:ea typeface="+mn-ea"/>
                <a:cs typeface="+mn-cs"/>
                <a:sym typeface="Gill Sans"/>
              </a:rPr>
              <a:t>CERN</a:t>
            </a:r>
          </a:p>
        </p:txBody>
      </p:sp>
      <p:sp>
        <p:nvSpPr>
          <p:cNvPr id="871" name="Shape 871"/>
          <p:cNvSpPr/>
          <p:nvPr/>
        </p:nvSpPr>
        <p:spPr>
          <a:xfrm>
            <a:off x="3938674" y="8305800"/>
            <a:ext cx="8375428"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400">
                <a:solidFill>
                  <a:srgbClr val="FFFB00"/>
                </a:solidFill>
                <a:latin typeface="+mn-lt"/>
                <a:ea typeface="+mn-ea"/>
                <a:cs typeface="+mn-cs"/>
                <a:sym typeface="Gill Sans"/>
              </a:defRPr>
            </a:lvl1pPr>
          </a:lstStyle>
          <a:p>
            <a:pPr lvl="0">
              <a:defRPr sz="1800">
                <a:solidFill>
                  <a:srgbClr val="000000"/>
                </a:solidFill>
              </a:defRPr>
            </a:pPr>
            <a:r>
              <a:rPr sz="3400">
                <a:solidFill>
                  <a:srgbClr val="FFFB00"/>
                </a:solidFill>
              </a:rPr>
              <a:t>http://www.youtube.com/watch?v=x2GylLq59rI</a:t>
            </a:r>
          </a:p>
        </p:txBody>
      </p:sp>
      <p:sp>
        <p:nvSpPr>
          <p:cNvPr id="872" name="Shape 872"/>
          <p:cNvSpPr/>
          <p:nvPr/>
        </p:nvSpPr>
        <p:spPr>
          <a:xfrm>
            <a:off x="14645729" y="8001000"/>
            <a:ext cx="11959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(9:42)</a:t>
            </a:r>
          </a:p>
        </p:txBody>
      </p:sp>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Shape 874"/>
          <p:cNvSpPr/>
          <p:nvPr/>
        </p:nvSpPr>
        <p:spPr>
          <a:xfrm>
            <a:off x="4051300" y="8267700"/>
            <a:ext cx="81516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http://info.cern.ch/images/NextEditorBW.gif</a:t>
            </a:r>
          </a:p>
        </p:txBody>
      </p:sp>
      <p:pic>
        <p:nvPicPr>
          <p:cNvPr id="875" name="NextEditorBW.gif"/>
          <p:cNvPicPr/>
          <p:nvPr/>
        </p:nvPicPr>
        <p:blipFill>
          <a:blip r:embed="rId3">
            <a:extLst/>
          </a:blip>
          <a:stretch>
            <a:fillRect/>
          </a:stretch>
        </p:blipFill>
        <p:spPr>
          <a:xfrm>
            <a:off x="2997200" y="508000"/>
            <a:ext cx="10261600" cy="7543800"/>
          </a:xfrm>
          <a:prstGeom prst="rect">
            <a:avLst/>
          </a:prstGeom>
          <a:ln w="12700">
            <a:miter lim="400000"/>
          </a:ln>
        </p:spPr>
      </p:pic>
    </p:spTree>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 name="map.png"/>
          <p:cNvPicPr/>
          <p:nvPr/>
        </p:nvPicPr>
        <p:blipFill>
          <a:blip r:embed="rId2">
            <a:extLst/>
          </a:blip>
          <a:stretch>
            <a:fillRect/>
          </a:stretch>
        </p:blipFill>
        <p:spPr>
          <a:xfrm>
            <a:off x="-57639" y="825500"/>
            <a:ext cx="16332201" cy="7759868"/>
          </a:xfrm>
          <a:prstGeom prst="rect">
            <a:avLst/>
          </a:prstGeom>
          <a:ln w="12700">
            <a:miter lim="400000"/>
          </a:ln>
        </p:spPr>
      </p:pic>
      <p:sp>
        <p:nvSpPr>
          <p:cNvPr id="878" name="Shape 878"/>
          <p:cNvSpPr/>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Illinois at Urbana-Champaign</a:t>
            </a:r>
          </a:p>
        </p:txBody>
      </p:sp>
      <p:sp>
        <p:nvSpPr>
          <p:cNvPr id="879" name="Shape 879"/>
          <p:cNvSpPr/>
          <p:nvPr/>
        </p:nvSpPr>
        <p:spPr>
          <a:xfrm>
            <a:off x="3594100" y="3848100"/>
            <a:ext cx="406400" cy="4064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880" name="Shape 880"/>
          <p:cNvSpPr/>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Michigan</a:t>
            </a:r>
          </a:p>
        </p:txBody>
      </p:sp>
      <p:sp>
        <p:nvSpPr>
          <p:cNvPr id="881" name="Shape 881"/>
          <p:cNvSpPr/>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CERN</a:t>
            </a:r>
          </a:p>
        </p:txBody>
      </p:sp>
      <p:sp>
        <p:nvSpPr>
          <p:cNvPr id="882" name="Shape 882"/>
          <p:cNvSpPr/>
          <p:nvPr/>
        </p:nvSpPr>
        <p:spPr>
          <a:xfrm>
            <a:off x="203200" y="3149600"/>
            <a:ext cx="21844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Stanford</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88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8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 grpId="1" animBg="1" advAuto="0"/>
      <p:bldP spid="881" grpId="2" animBg="1" advAuto="0"/>
      <p:bldP spid="882"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 name="Untitled.png"/>
          <p:cNvPicPr/>
          <p:nvPr/>
        </p:nvPicPr>
        <p:blipFill>
          <a:blip r:embed="rId2">
            <a:extLst/>
          </a:blip>
          <a:stretch>
            <a:fillRect/>
          </a:stretch>
        </p:blipFill>
        <p:spPr>
          <a:xfrm>
            <a:off x="10960100" y="3565175"/>
            <a:ext cx="4559301" cy="3216626"/>
          </a:xfrm>
          <a:prstGeom prst="rect">
            <a:avLst/>
          </a:prstGeom>
          <a:ln w="12700">
            <a:miter lim="400000"/>
          </a:ln>
        </p:spPr>
      </p:pic>
      <p:sp>
        <p:nvSpPr>
          <p:cNvPr id="885" name="Shape 885"/>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First Web Server in America</a:t>
            </a:r>
          </a:p>
        </p:txBody>
      </p:sp>
      <p:sp>
        <p:nvSpPr>
          <p:cNvPr id="886" name="Shape 886"/>
          <p:cNvSpPr>
            <a:spLocks noGrp="1"/>
          </p:cNvSpPr>
          <p:nvPr>
            <p:ph type="body" idx="1"/>
          </p:nvPr>
        </p:nvSpPr>
        <p:spPr>
          <a:xfrm>
            <a:off x="1155700" y="2603500"/>
            <a:ext cx="6781800" cy="5702300"/>
          </a:xfrm>
          <a:prstGeom prst="rect">
            <a:avLst/>
          </a:prstGeom>
        </p:spPr>
        <p:txBody>
          <a:bodyPr/>
          <a:lstStyle/>
          <a:p>
            <a:pPr lvl="0">
              <a:defRPr sz="1800">
                <a:solidFill>
                  <a:srgbClr val="000000"/>
                </a:solidFill>
              </a:defRPr>
            </a:pPr>
            <a:r>
              <a:rPr sz="3600">
                <a:solidFill>
                  <a:srgbClr val="FFFFFF"/>
                </a:solidFill>
              </a:rPr>
              <a:t>The first web server in America was at the Stanford Linear Accellerator (SLAC)</a:t>
            </a:r>
          </a:p>
          <a:p>
            <a:pPr lvl="0">
              <a:defRPr sz="1800">
                <a:solidFill>
                  <a:srgbClr val="000000"/>
                </a:solidFill>
              </a:defRPr>
            </a:pPr>
            <a:r>
              <a:rPr sz="3600">
                <a:solidFill>
                  <a:srgbClr val="FFFFFF"/>
                </a:solidFill>
              </a:rPr>
              <a:t>It was a database of 300,000 research papers</a:t>
            </a:r>
          </a:p>
          <a:p>
            <a:pPr lvl="0">
              <a:defRPr sz="1800">
                <a:solidFill>
                  <a:srgbClr val="000000"/>
                </a:solidFill>
              </a:defRPr>
            </a:pPr>
            <a:r>
              <a:rPr sz="3600">
                <a:solidFill>
                  <a:srgbClr val="FFFFFF"/>
                </a:solidFill>
              </a:rPr>
              <a:t>Dr. Paul Kunz</a:t>
            </a:r>
          </a:p>
          <a:p>
            <a:pPr lvl="0">
              <a:defRPr sz="1800">
                <a:solidFill>
                  <a:srgbClr val="000000"/>
                </a:solidFill>
              </a:defRPr>
            </a:pPr>
            <a:r>
              <a:rPr sz="3600">
                <a:solidFill>
                  <a:srgbClr val="FFFFFF"/>
                </a:solidFill>
              </a:rPr>
              <a:t>December 12, 1991</a:t>
            </a:r>
          </a:p>
        </p:txBody>
      </p:sp>
      <p:sp>
        <p:nvSpPr>
          <p:cNvPr id="887" name="Shape 887"/>
          <p:cNvSpPr/>
          <p:nvPr/>
        </p:nvSpPr>
        <p:spPr>
          <a:xfrm>
            <a:off x="10898199" y="5251450"/>
            <a:ext cx="2050258" cy="11430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ctr" defTabSz="546100">
              <a:defRPr sz="1800"/>
            </a:pPr>
            <a:r>
              <a:rPr sz="3600">
                <a:solidFill>
                  <a:srgbClr val="FFFFFF"/>
                </a:solidFill>
                <a:latin typeface="+mn-lt"/>
                <a:ea typeface="+mn-ea"/>
                <a:cs typeface="+mn-cs"/>
                <a:sym typeface="Gill Sans"/>
              </a:rPr>
              <a:t>Paul Kunz</a:t>
            </a:r>
          </a:p>
          <a:p>
            <a:pPr lvl="0" algn="ctr" defTabSz="546100">
              <a:defRPr sz="1800"/>
            </a:pPr>
            <a:r>
              <a:rPr sz="3600">
                <a:solidFill>
                  <a:srgbClr val="FFFFFF"/>
                </a:solidFill>
                <a:latin typeface="+mn-lt"/>
                <a:ea typeface="+mn-ea"/>
                <a:cs typeface="+mn-cs"/>
                <a:sym typeface="Gill Sans"/>
              </a:rPr>
              <a:t>SLAC</a:t>
            </a:r>
          </a:p>
        </p:txBody>
      </p:sp>
      <p:sp>
        <p:nvSpPr>
          <p:cNvPr id="888" name="Shape 888"/>
          <p:cNvSpPr/>
          <p:nvPr/>
        </p:nvSpPr>
        <p:spPr>
          <a:xfrm>
            <a:off x="4287260" y="8216900"/>
            <a:ext cx="7680909"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lvl="0">
              <a:defRPr sz="1800">
                <a:solidFill>
                  <a:srgbClr val="000000"/>
                </a:solidFill>
              </a:defRPr>
            </a:pPr>
            <a:r>
              <a:rPr sz="3000">
                <a:solidFill>
                  <a:srgbClr val="FFFB00"/>
                </a:solidFill>
              </a:rPr>
              <a:t>http://www.youtube.com/watch?v=lOgqP2yoKwc</a:t>
            </a:r>
          </a:p>
        </p:txBody>
      </p:sp>
      <p:sp>
        <p:nvSpPr>
          <p:cNvPr id="889" name="Shape 889"/>
          <p:cNvSpPr/>
          <p:nvPr/>
        </p:nvSpPr>
        <p:spPr>
          <a:xfrm>
            <a:off x="14582229" y="8178800"/>
            <a:ext cx="11959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(5:30)</a:t>
            </a:r>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Shape 891"/>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1993: Gopher is Dominant</a:t>
            </a:r>
          </a:p>
        </p:txBody>
      </p:sp>
      <p:sp>
        <p:nvSpPr>
          <p:cNvPr id="892" name="Shape 892"/>
          <p:cNvSpPr>
            <a:spLocks noGrp="1"/>
          </p:cNvSpPr>
          <p:nvPr>
            <p:ph type="body" idx="1"/>
          </p:nvPr>
        </p:nvSpPr>
        <p:spPr>
          <a:xfrm>
            <a:off x="1155700" y="2603500"/>
            <a:ext cx="9588500" cy="5702300"/>
          </a:xfrm>
          <a:prstGeom prst="rect">
            <a:avLst/>
          </a:prstGeom>
        </p:spPr>
        <p:txBody>
          <a:bodyPr/>
          <a:lstStyle/>
          <a:p>
            <a:pPr lvl="0">
              <a:defRPr sz="1800">
                <a:solidFill>
                  <a:srgbClr val="000000"/>
                </a:solidFill>
              </a:defRPr>
            </a:pPr>
            <a:r>
              <a:rPr sz="3600">
                <a:solidFill>
                  <a:srgbClr val="FFFFFF"/>
                </a:solidFill>
              </a:rPr>
              <a:t>Internet Engineering Task Force (IETF) Meeting</a:t>
            </a:r>
          </a:p>
          <a:p>
            <a:pPr lvl="1">
              <a:defRPr sz="1800">
                <a:solidFill>
                  <a:srgbClr val="000000"/>
                </a:solidFill>
              </a:defRPr>
            </a:pPr>
            <a:r>
              <a:rPr sz="3600">
                <a:solidFill>
                  <a:srgbClr val="FFFFFF"/>
                </a:solidFill>
              </a:rPr>
              <a:t>March 29-April 2, 1993 - Columbus, Ohio, USA (638 attendees)</a:t>
            </a:r>
          </a:p>
          <a:p>
            <a:pPr lvl="1">
              <a:defRPr sz="1800">
                <a:solidFill>
                  <a:srgbClr val="000000"/>
                </a:solidFill>
              </a:defRPr>
            </a:pPr>
            <a:r>
              <a:rPr sz="3600">
                <a:solidFill>
                  <a:srgbClr val="FFFFFF"/>
                </a:solidFill>
              </a:rPr>
              <a:t>Gopher BOF - 200 attendees</a:t>
            </a:r>
          </a:p>
          <a:p>
            <a:pPr lvl="1">
              <a:defRPr sz="1800">
                <a:solidFill>
                  <a:srgbClr val="000000"/>
                </a:solidFill>
              </a:defRPr>
            </a:pPr>
            <a:r>
              <a:rPr sz="3600">
                <a:solidFill>
                  <a:srgbClr val="FFFFFF"/>
                </a:solidFill>
              </a:rPr>
              <a:t>World-Wide Web BOF - 15 attendees including Tim Berners-Lee</a:t>
            </a:r>
          </a:p>
          <a:p>
            <a:pPr lvl="0">
              <a:defRPr sz="1800">
                <a:solidFill>
                  <a:srgbClr val="000000"/>
                </a:solidFill>
              </a:defRPr>
            </a:pPr>
            <a:r>
              <a:rPr sz="3600">
                <a:solidFill>
                  <a:srgbClr val="FFFFFF"/>
                </a:solidFill>
              </a:rPr>
              <a:t>P.S. DVD is invented this year</a:t>
            </a:r>
          </a:p>
        </p:txBody>
      </p:sp>
      <p:sp>
        <p:nvSpPr>
          <p:cNvPr id="893" name="Shape 893"/>
          <p:cNvSpPr/>
          <p:nvPr/>
        </p:nvSpPr>
        <p:spPr>
          <a:xfrm>
            <a:off x="8737600" y="8102600"/>
            <a:ext cx="72185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http://www.ietf.org/proceedings/26.pdf</a:t>
            </a:r>
          </a:p>
        </p:txBody>
      </p:sp>
      <p:pic>
        <p:nvPicPr>
          <p:cNvPr id="894" name="gopher.jpg"/>
          <p:cNvPicPr/>
          <p:nvPr/>
        </p:nvPicPr>
        <p:blipFill>
          <a:blip r:embed="rId2">
            <a:extLst/>
          </a:blip>
          <a:stretch>
            <a:fillRect/>
          </a:stretch>
        </p:blipFill>
        <p:spPr>
          <a:xfrm>
            <a:off x="11036300" y="2794000"/>
            <a:ext cx="4724401" cy="4724401"/>
          </a:xfrm>
          <a:prstGeom prst="rect">
            <a:avLst/>
          </a:prstGeom>
          <a:ln w="12700">
            <a:miter lim="400000"/>
          </a:ln>
        </p:spPr>
      </p:pic>
    </p:spTree>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6" name="Untitled.png"/>
          <p:cNvPicPr/>
          <p:nvPr/>
        </p:nvPicPr>
        <p:blipFill>
          <a:blip r:embed="rId2">
            <a:extLst/>
          </a:blip>
          <a:stretch>
            <a:fillRect/>
          </a:stretch>
        </p:blipFill>
        <p:spPr>
          <a:xfrm>
            <a:off x="1320800" y="533400"/>
            <a:ext cx="6096001" cy="4133590"/>
          </a:xfrm>
          <a:prstGeom prst="rect">
            <a:avLst/>
          </a:prstGeom>
          <a:ln w="12700">
            <a:miter lim="400000"/>
          </a:ln>
        </p:spPr>
      </p:pic>
      <p:pic>
        <p:nvPicPr>
          <p:cNvPr id="897" name="Untitled2.png"/>
          <p:cNvPicPr/>
          <p:nvPr/>
        </p:nvPicPr>
        <p:blipFill>
          <a:blip r:embed="rId3">
            <a:extLst/>
          </a:blip>
          <a:stretch>
            <a:fillRect/>
          </a:stretch>
        </p:blipFill>
        <p:spPr>
          <a:xfrm>
            <a:off x="9029700" y="2628900"/>
            <a:ext cx="5892800" cy="4432300"/>
          </a:xfrm>
          <a:prstGeom prst="rect">
            <a:avLst/>
          </a:prstGeom>
          <a:ln w="12700">
            <a:miter lim="400000"/>
          </a:ln>
        </p:spPr>
      </p:pic>
      <p:sp>
        <p:nvSpPr>
          <p:cNvPr id="898" name="Shape 898"/>
          <p:cNvSpPr/>
          <p:nvPr/>
        </p:nvSpPr>
        <p:spPr>
          <a:xfrm>
            <a:off x="4241911" y="8064500"/>
            <a:ext cx="942193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http://www.youtube.com/watch?v=sYNUcFMCIzw</a:t>
            </a:r>
          </a:p>
        </p:txBody>
      </p:sp>
      <p:sp>
        <p:nvSpPr>
          <p:cNvPr id="899" name="Shape 899"/>
          <p:cNvSpPr/>
          <p:nvPr/>
        </p:nvSpPr>
        <p:spPr>
          <a:xfrm>
            <a:off x="962533" y="5683250"/>
            <a:ext cx="6794501" cy="1574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5000">
                <a:solidFill>
                  <a:srgbClr val="FF40FF"/>
                </a:solidFill>
                <a:latin typeface="+mn-lt"/>
                <a:ea typeface="+mn-ea"/>
                <a:cs typeface="+mn-cs"/>
                <a:sym typeface="Gill Sans"/>
              </a:defRPr>
            </a:lvl1pPr>
          </a:lstStyle>
          <a:p>
            <a:pPr lvl="0">
              <a:defRPr sz="1800">
                <a:solidFill>
                  <a:srgbClr val="000000"/>
                </a:solidFill>
              </a:defRPr>
            </a:pPr>
            <a:r>
              <a:rPr sz="5000">
                <a:solidFill>
                  <a:srgbClr val="FF40FF"/>
                </a:solidFill>
              </a:rPr>
              <a:t>What industry was thinking in 1993...</a:t>
            </a:r>
          </a:p>
        </p:txBody>
      </p:sp>
      <p:sp>
        <p:nvSpPr>
          <p:cNvPr id="900" name="Shape 900"/>
          <p:cNvSpPr/>
          <p:nvPr/>
        </p:nvSpPr>
        <p:spPr>
          <a:xfrm>
            <a:off x="14984015" y="8420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0:30</a:t>
            </a:r>
          </a:p>
        </p:txBody>
      </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2" name="Untitled.png"/>
          <p:cNvPicPr/>
          <p:nvPr/>
        </p:nvPicPr>
        <p:blipFill>
          <a:blip r:embed="rId2">
            <a:extLst/>
          </a:blip>
          <a:stretch>
            <a:fillRect/>
          </a:stretch>
        </p:blipFill>
        <p:spPr>
          <a:xfrm>
            <a:off x="1308100" y="2501900"/>
            <a:ext cx="6096001" cy="4133590"/>
          </a:xfrm>
          <a:prstGeom prst="rect">
            <a:avLst/>
          </a:prstGeom>
          <a:ln w="12700">
            <a:miter lim="400000"/>
          </a:ln>
        </p:spPr>
      </p:pic>
      <p:pic>
        <p:nvPicPr>
          <p:cNvPr id="903" name="Untitled2.png"/>
          <p:cNvPicPr/>
          <p:nvPr/>
        </p:nvPicPr>
        <p:blipFill>
          <a:blip r:embed="rId3">
            <a:extLst/>
          </a:blip>
          <a:stretch>
            <a:fillRect/>
          </a:stretch>
        </p:blipFill>
        <p:spPr>
          <a:xfrm>
            <a:off x="8928100" y="2501900"/>
            <a:ext cx="5487565" cy="4127501"/>
          </a:xfrm>
          <a:prstGeom prst="rect">
            <a:avLst/>
          </a:prstGeom>
          <a:ln w="12700">
            <a:miter lim="400000"/>
          </a:ln>
        </p:spPr>
      </p:pic>
      <p:sp>
        <p:nvSpPr>
          <p:cNvPr id="904" name="Shape 904"/>
          <p:cNvSpPr/>
          <p:nvPr/>
        </p:nvSpPr>
        <p:spPr>
          <a:xfrm>
            <a:off x="14984015" y="8420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0:30</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xfrm>
            <a:off x="1155700" y="241300"/>
            <a:ext cx="82296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Post-War (1940s)</a:t>
            </a:r>
          </a:p>
        </p:txBody>
      </p:sp>
      <p:sp>
        <p:nvSpPr>
          <p:cNvPr id="87" name="Shape 87"/>
          <p:cNvSpPr>
            <a:spLocks noGrp="1"/>
          </p:cNvSpPr>
          <p:nvPr>
            <p:ph type="body" idx="1"/>
          </p:nvPr>
        </p:nvSpPr>
        <p:spPr>
          <a:xfrm>
            <a:off x="1079500" y="2311400"/>
            <a:ext cx="9880600" cy="5702300"/>
          </a:xfrm>
          <a:prstGeom prst="rect">
            <a:avLst/>
          </a:prstGeom>
        </p:spPr>
        <p:txBody>
          <a:bodyPr/>
          <a:lstStyle/>
          <a:p>
            <a:pPr lvl="0">
              <a:defRPr sz="1800">
                <a:solidFill>
                  <a:srgbClr val="000000"/>
                </a:solidFill>
              </a:defRPr>
            </a:pPr>
            <a:r>
              <a:rPr sz="3600">
                <a:solidFill>
                  <a:srgbClr val="FFFFFF"/>
                </a:solidFill>
              </a:rPr>
              <a:t>Alumni of the US and UK codebreaking efforts and other started building general purpose computers</a:t>
            </a:r>
          </a:p>
          <a:p>
            <a:pPr lvl="1">
              <a:defRPr sz="1800">
                <a:solidFill>
                  <a:srgbClr val="000000"/>
                </a:solidFill>
              </a:defRPr>
            </a:pPr>
            <a:r>
              <a:rPr sz="3600">
                <a:solidFill>
                  <a:srgbClr val="FFFFFF"/>
                </a:solidFill>
              </a:rPr>
              <a:t>Manchester Baby</a:t>
            </a:r>
          </a:p>
          <a:p>
            <a:pPr lvl="1">
              <a:defRPr sz="1800">
                <a:solidFill>
                  <a:srgbClr val="000000"/>
                </a:solidFill>
              </a:defRPr>
            </a:pPr>
            <a:r>
              <a:rPr sz="3600">
                <a:solidFill>
                  <a:srgbClr val="FFFFFF"/>
                </a:solidFill>
              </a:rPr>
              <a:t>Ferranti Mark I</a:t>
            </a:r>
          </a:p>
          <a:p>
            <a:pPr lvl="1">
              <a:defRPr sz="1800">
                <a:solidFill>
                  <a:srgbClr val="000000"/>
                </a:solidFill>
              </a:defRPr>
            </a:pPr>
            <a:r>
              <a:rPr sz="3600">
                <a:solidFill>
                  <a:srgbClr val="FFFFFF"/>
                </a:solidFill>
              </a:rPr>
              <a:t>Harvard Mark I</a:t>
            </a:r>
          </a:p>
          <a:p>
            <a:pPr lvl="1">
              <a:defRPr sz="1800">
                <a:solidFill>
                  <a:srgbClr val="000000"/>
                </a:solidFill>
              </a:defRPr>
            </a:pPr>
            <a:r>
              <a:rPr sz="3600">
                <a:solidFill>
                  <a:srgbClr val="FFFFFF"/>
                </a:solidFill>
              </a:rPr>
              <a:t>US Army ENIAC</a:t>
            </a:r>
          </a:p>
        </p:txBody>
      </p:sp>
      <p:sp>
        <p:nvSpPr>
          <p:cNvPr id="88" name="Shape 88"/>
          <p:cNvSpPr/>
          <p:nvPr/>
        </p:nvSpPr>
        <p:spPr>
          <a:xfrm>
            <a:off x="4464669" y="8248650"/>
            <a:ext cx="1157553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2600">
                <a:solidFill>
                  <a:srgbClr val="FFFB00"/>
                </a:solidFill>
                <a:latin typeface="+mn-lt"/>
                <a:ea typeface="+mn-ea"/>
                <a:cs typeface="+mn-cs"/>
                <a:sym typeface="Gill Sans"/>
                <a:hlinkClick r:id="rId2"/>
              </a:rPr>
              <a:t>http://upload.wikimedia.org/wikipedia/commons/b/bb/SSEM_Manchester_museum.jpg</a:t>
            </a:r>
            <a:endParaRPr sz="2600">
              <a:solidFill>
                <a:srgbClr val="FFFB00"/>
              </a:solidFill>
              <a:latin typeface="+mn-lt"/>
              <a:ea typeface="+mn-ea"/>
              <a:cs typeface="+mn-cs"/>
              <a:sym typeface="Gill Sans"/>
            </a:endParaRPr>
          </a:p>
          <a:p>
            <a:pPr lvl="0" algn="ctr" defTabSz="546100">
              <a:defRPr sz="1800"/>
            </a:pPr>
            <a:r>
              <a:rPr sz="2600">
                <a:solidFill>
                  <a:srgbClr val="FFFB00"/>
                </a:solidFill>
                <a:latin typeface="+mn-lt"/>
                <a:ea typeface="+mn-ea"/>
                <a:cs typeface="+mn-cs"/>
                <a:sym typeface="Gill Sans"/>
                <a:hlinkClick r:id="rId2"/>
              </a:rPr>
              <a:t>http://en.wikipedia.org/wiki/File:Classic_shot_of_the_ENIAC.jpg</a:t>
            </a:r>
          </a:p>
        </p:txBody>
      </p:sp>
      <p:pic>
        <p:nvPicPr>
          <p:cNvPr id="89" name="SSEM_Manchester_museum.jpg"/>
          <p:cNvPicPr/>
          <p:nvPr/>
        </p:nvPicPr>
        <p:blipFill>
          <a:blip r:embed="rId3">
            <a:extLst/>
          </a:blip>
          <a:stretch>
            <a:fillRect/>
          </a:stretch>
        </p:blipFill>
        <p:spPr>
          <a:xfrm>
            <a:off x="10883900" y="1126827"/>
            <a:ext cx="4660901" cy="3076924"/>
          </a:xfrm>
          <a:prstGeom prst="rect">
            <a:avLst/>
          </a:prstGeom>
          <a:ln w="12700">
            <a:miter lim="400000"/>
          </a:ln>
        </p:spPr>
      </p:pic>
      <p:pic>
        <p:nvPicPr>
          <p:cNvPr id="90" name="Classic_shot_of_the_ENIAC.jpg"/>
          <p:cNvPicPr/>
          <p:nvPr/>
        </p:nvPicPr>
        <p:blipFill>
          <a:blip r:embed="rId4">
            <a:extLst/>
          </a:blip>
          <a:stretch>
            <a:fillRect/>
          </a:stretch>
        </p:blipFill>
        <p:spPr>
          <a:xfrm>
            <a:off x="10892392" y="4406900"/>
            <a:ext cx="4654842" cy="3644900"/>
          </a:xfrm>
          <a:prstGeom prst="rect">
            <a:avLst/>
          </a:prstGeom>
          <a:ln w="12700">
            <a:miter lim="400000"/>
          </a:ln>
        </p:spPr>
      </p:pic>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6" name="Shape 906"/>
          <p:cNvSpPr>
            <a:spLocks noGrp="1"/>
          </p:cNvSpPr>
          <p:nvPr>
            <p:ph type="title"/>
          </p:nvPr>
        </p:nvSpPr>
        <p:spPr>
          <a:xfrm>
            <a:off x="1155700" y="241300"/>
            <a:ext cx="79121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Steve Jobs and the World-Wide-Web?</a:t>
            </a:r>
          </a:p>
        </p:txBody>
      </p:sp>
      <p:sp>
        <p:nvSpPr>
          <p:cNvPr id="907" name="Shape 907"/>
          <p:cNvSpPr>
            <a:spLocks noGrp="1"/>
          </p:cNvSpPr>
          <p:nvPr>
            <p:ph type="body" idx="1"/>
          </p:nvPr>
        </p:nvSpPr>
        <p:spPr>
          <a:xfrm>
            <a:off x="1155700" y="2603500"/>
            <a:ext cx="7912100" cy="5702300"/>
          </a:xfrm>
          <a:prstGeom prst="rect">
            <a:avLst/>
          </a:prstGeom>
        </p:spPr>
        <p:txBody>
          <a:bodyPr/>
          <a:lstStyle/>
          <a:p>
            <a:pPr lvl="0">
              <a:defRPr sz="1800">
                <a:solidFill>
                  <a:srgbClr val="000000"/>
                </a:solidFill>
              </a:defRPr>
            </a:pPr>
            <a:r>
              <a:rPr sz="3600">
                <a:solidFill>
                  <a:srgbClr val="FFFFFF"/>
                </a:solidFill>
              </a:rPr>
              <a:t>For several years the primary web browser and web server were built as NeXT applications</a:t>
            </a:r>
          </a:p>
          <a:p>
            <a:pPr lvl="0">
              <a:defRPr sz="1800">
                <a:solidFill>
                  <a:srgbClr val="000000"/>
                </a:solidFill>
              </a:defRPr>
            </a:pPr>
            <a:r>
              <a:rPr sz="3600">
                <a:solidFill>
                  <a:srgbClr val="FFFFFF"/>
                </a:solidFill>
              </a:rPr>
              <a:t>Apple computers provided far superior graphics that allowed the development of Mosaic</a:t>
            </a:r>
          </a:p>
        </p:txBody>
      </p:sp>
      <p:sp>
        <p:nvSpPr>
          <p:cNvPr id="908" name="Shape 908"/>
          <p:cNvSpPr/>
          <p:nvPr/>
        </p:nvSpPr>
        <p:spPr>
          <a:xfrm>
            <a:off x="3225800" y="8369300"/>
            <a:ext cx="95134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http://www.youtube.com/watch?v=W9rPUFW6czc</a:t>
            </a:r>
          </a:p>
        </p:txBody>
      </p:sp>
      <p:pic>
        <p:nvPicPr>
          <p:cNvPr id="909" name="Untitled.png"/>
          <p:cNvPicPr/>
          <p:nvPr/>
        </p:nvPicPr>
        <p:blipFill>
          <a:blip r:embed="rId3">
            <a:extLst/>
          </a:blip>
          <a:stretch>
            <a:fillRect/>
          </a:stretch>
        </p:blipFill>
        <p:spPr>
          <a:xfrm>
            <a:off x="10858500" y="844054"/>
            <a:ext cx="4421095" cy="2794001"/>
          </a:xfrm>
          <a:prstGeom prst="rect">
            <a:avLst/>
          </a:prstGeom>
          <a:ln w="12700">
            <a:miter lim="400000"/>
          </a:ln>
        </p:spPr>
      </p:pic>
      <p:pic>
        <p:nvPicPr>
          <p:cNvPr id="910" name="Untitled.png"/>
          <p:cNvPicPr/>
          <p:nvPr/>
        </p:nvPicPr>
        <p:blipFill>
          <a:blip r:embed="rId4">
            <a:extLst/>
          </a:blip>
          <a:stretch>
            <a:fillRect/>
          </a:stretch>
        </p:blipFill>
        <p:spPr>
          <a:xfrm>
            <a:off x="10909300" y="4225032"/>
            <a:ext cx="4305300" cy="3001268"/>
          </a:xfrm>
          <a:prstGeom prst="rect">
            <a:avLst/>
          </a:prstGeom>
          <a:ln w="12700">
            <a:miter lim="400000"/>
          </a:ln>
        </p:spPr>
      </p:pic>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2" name="Untitled.png"/>
          <p:cNvPicPr/>
          <p:nvPr/>
        </p:nvPicPr>
        <p:blipFill>
          <a:blip r:embed="rId2">
            <a:extLst/>
          </a:blip>
          <a:stretch>
            <a:fillRect/>
          </a:stretch>
        </p:blipFill>
        <p:spPr>
          <a:xfrm>
            <a:off x="1485900" y="2503127"/>
            <a:ext cx="4991101" cy="3154228"/>
          </a:xfrm>
          <a:prstGeom prst="rect">
            <a:avLst/>
          </a:prstGeom>
          <a:ln w="12700">
            <a:miter lim="400000"/>
          </a:ln>
        </p:spPr>
      </p:pic>
      <p:pic>
        <p:nvPicPr>
          <p:cNvPr id="913" name="Untitled.png"/>
          <p:cNvPicPr/>
          <p:nvPr/>
        </p:nvPicPr>
        <p:blipFill>
          <a:blip r:embed="rId3">
            <a:extLst/>
          </a:blip>
          <a:stretch>
            <a:fillRect/>
          </a:stretch>
        </p:blipFill>
        <p:spPr>
          <a:xfrm>
            <a:off x="9309100" y="2393634"/>
            <a:ext cx="4813300" cy="3355399"/>
          </a:xfrm>
          <a:prstGeom prst="rect">
            <a:avLst/>
          </a:prstGeom>
          <a:ln w="12700">
            <a:miter lim="400000"/>
          </a:ln>
        </p:spPr>
      </p:pic>
      <p:sp>
        <p:nvSpPr>
          <p:cNvPr id="914" name="Shape 914"/>
          <p:cNvSpPr/>
          <p:nvPr/>
        </p:nvSpPr>
        <p:spPr>
          <a:xfrm>
            <a:off x="14857015" y="81534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12:23</a:t>
            </a:r>
          </a:p>
        </p:txBody>
      </p:sp>
      <p:pic>
        <p:nvPicPr>
          <p:cNvPr id="915" name="Untitled.png"/>
          <p:cNvPicPr/>
          <p:nvPr/>
        </p:nvPicPr>
        <p:blipFill>
          <a:blip r:embed="rId4">
            <a:extLst/>
          </a:blip>
          <a:stretch>
            <a:fillRect/>
          </a:stretch>
        </p:blipFill>
        <p:spPr>
          <a:xfrm>
            <a:off x="4305300" y="4178300"/>
            <a:ext cx="6001027" cy="3136901"/>
          </a:xfrm>
          <a:prstGeom prst="rect">
            <a:avLst/>
          </a:prstGeom>
          <a:ln w="12700">
            <a:miter lim="400000"/>
          </a:ln>
        </p:spPr>
      </p:pic>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7" name="map.png"/>
          <p:cNvPicPr/>
          <p:nvPr/>
        </p:nvPicPr>
        <p:blipFill>
          <a:blip r:embed="rId3">
            <a:extLst/>
          </a:blip>
          <a:stretch>
            <a:fillRect/>
          </a:stretch>
        </p:blipFill>
        <p:spPr>
          <a:xfrm>
            <a:off x="-57639" y="825500"/>
            <a:ext cx="16332201" cy="7759868"/>
          </a:xfrm>
          <a:prstGeom prst="rect">
            <a:avLst/>
          </a:prstGeom>
          <a:ln w="12700">
            <a:miter lim="400000"/>
          </a:ln>
        </p:spPr>
      </p:pic>
      <p:sp>
        <p:nvSpPr>
          <p:cNvPr id="918" name="Shape 918"/>
          <p:cNvSpPr/>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Illinois at Urbana-Champaign</a:t>
            </a:r>
          </a:p>
        </p:txBody>
      </p:sp>
      <p:sp>
        <p:nvSpPr>
          <p:cNvPr id="919" name="Shape 919"/>
          <p:cNvSpPr/>
          <p:nvPr/>
        </p:nvSpPr>
        <p:spPr>
          <a:xfrm>
            <a:off x="3594100" y="3848100"/>
            <a:ext cx="406400" cy="4064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920" name="Shape 920"/>
          <p:cNvSpPr/>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University of Michigan</a:t>
            </a:r>
          </a:p>
        </p:txBody>
      </p:sp>
      <p:sp>
        <p:nvSpPr>
          <p:cNvPr id="921" name="Shape 921"/>
          <p:cNvSpPr/>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CERN</a:t>
            </a:r>
          </a:p>
        </p:txBody>
      </p:sp>
      <p:sp>
        <p:nvSpPr>
          <p:cNvPr id="922" name="Shape 922"/>
          <p:cNvSpPr/>
          <p:nvPr/>
        </p:nvSpPr>
        <p:spPr>
          <a:xfrm>
            <a:off x="203200" y="3149600"/>
            <a:ext cx="21844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Stanford</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9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1" animBg="1" advAuto="0"/>
      <p:bldP spid="921" grpId="2" animBg="1" advAuto="0"/>
      <p:bldP spid="922" grpId="3"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Explosive Growth of the Web</a:t>
            </a:r>
          </a:p>
        </p:txBody>
      </p:sp>
      <p:sp>
        <p:nvSpPr>
          <p:cNvPr id="927" name="Shape 927"/>
          <p:cNvSpPr>
            <a:spLocks noGrp="1"/>
          </p:cNvSpPr>
          <p:nvPr>
            <p:ph type="body" idx="1"/>
          </p:nvPr>
        </p:nvSpPr>
        <p:spPr>
          <a:xfrm>
            <a:off x="1155700" y="2603500"/>
            <a:ext cx="7810500" cy="5702300"/>
          </a:xfrm>
          <a:prstGeom prst="rect">
            <a:avLst/>
          </a:prstGeom>
        </p:spPr>
        <p:txBody>
          <a:bodyPr/>
          <a:lstStyle/>
          <a:p>
            <a:pPr lvl="0">
              <a:defRPr sz="1800">
                <a:solidFill>
                  <a:srgbClr val="000000"/>
                </a:solidFill>
              </a:defRPr>
            </a:pPr>
            <a:r>
              <a:rPr sz="3600">
                <a:solidFill>
                  <a:srgbClr val="FFFFFF"/>
                </a:solidFill>
              </a:rPr>
              <a:t>The web was invented in the early 1990’s</a:t>
            </a:r>
          </a:p>
          <a:p>
            <a:pPr lvl="0">
              <a:defRPr sz="1800">
                <a:solidFill>
                  <a:srgbClr val="000000"/>
                </a:solidFill>
              </a:defRPr>
            </a:pPr>
            <a:r>
              <a:rPr sz="3600">
                <a:solidFill>
                  <a:srgbClr val="FFFFFF"/>
                </a:solidFill>
              </a:rPr>
              <a:t>Growing in Academia 1993</a:t>
            </a:r>
          </a:p>
          <a:p>
            <a:pPr lvl="0">
              <a:defRPr sz="1800">
                <a:solidFill>
                  <a:srgbClr val="000000"/>
                </a:solidFill>
              </a:defRPr>
            </a:pPr>
            <a:r>
              <a:rPr sz="3600">
                <a:solidFill>
                  <a:srgbClr val="FFFFFF"/>
                </a:solidFill>
              </a:rPr>
              <a:t>Growing everywhere 1994 - 1995</a:t>
            </a:r>
          </a:p>
          <a:p>
            <a:pPr lvl="0">
              <a:defRPr sz="1800">
                <a:solidFill>
                  <a:srgbClr val="000000"/>
                </a:solidFill>
              </a:defRPr>
            </a:pPr>
            <a:r>
              <a:rPr sz="3600">
                <a:solidFill>
                  <a:srgbClr val="FFFFFF"/>
                </a:solidFill>
              </a:rPr>
              <a:t>Cable Modems to the home started in the mid 1990’s</a:t>
            </a:r>
          </a:p>
        </p:txBody>
      </p:sp>
      <p:sp>
        <p:nvSpPr>
          <p:cNvPr id="928" name="Shape 928"/>
          <p:cNvSpPr/>
          <p:nvPr/>
        </p:nvSpPr>
        <p:spPr>
          <a:xfrm>
            <a:off x="7079797" y="8255000"/>
            <a:ext cx="8836485"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700">
                <a:solidFill>
                  <a:srgbClr val="FFFFFF"/>
                </a:solidFill>
                <a:latin typeface="+mn-lt"/>
                <a:ea typeface="+mn-ea"/>
                <a:cs typeface="+mn-cs"/>
                <a:sym typeface="Gill Sans"/>
              </a:defRPr>
            </a:lvl1pPr>
          </a:lstStyle>
          <a:p>
            <a:pPr lvl="0">
              <a:defRPr sz="1800">
                <a:solidFill>
                  <a:srgbClr val="000000"/>
                </a:solidFill>
              </a:defRPr>
            </a:pPr>
            <a:r>
              <a:rPr sz="2700">
                <a:solidFill>
                  <a:srgbClr val="FFFFFF"/>
                </a:solidFill>
              </a:rPr>
              <a:t>http://gladiator.ncsa.uiuc.edu/Images/press-images/mosaic.1.0.tif</a:t>
            </a:r>
          </a:p>
        </p:txBody>
      </p:sp>
      <p:pic>
        <p:nvPicPr>
          <p:cNvPr id="929" name="mosaic.1.0.jpg"/>
          <p:cNvPicPr/>
          <p:nvPr/>
        </p:nvPicPr>
        <p:blipFill>
          <a:blip r:embed="rId2">
            <a:extLst/>
          </a:blip>
          <a:stretch>
            <a:fillRect/>
          </a:stretch>
        </p:blipFill>
        <p:spPr>
          <a:xfrm>
            <a:off x="9461500" y="2475177"/>
            <a:ext cx="5854700" cy="5461677"/>
          </a:xfrm>
          <a:prstGeom prst="rect">
            <a:avLst/>
          </a:prstGeom>
          <a:ln w="12700">
            <a:miter lim="400000"/>
          </a:ln>
        </p:spPr>
      </p:pic>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 name="Snapshot 2009-02-17 07-27-32.jpg"/>
          <p:cNvPicPr/>
          <p:nvPr/>
        </p:nvPicPr>
        <p:blipFill>
          <a:blip r:embed="rId2">
            <a:extLst/>
          </a:blip>
          <a:stretch>
            <a:fillRect/>
          </a:stretch>
        </p:blipFill>
        <p:spPr>
          <a:xfrm>
            <a:off x="11660165" y="3695700"/>
            <a:ext cx="3833835" cy="2540000"/>
          </a:xfrm>
          <a:prstGeom prst="rect">
            <a:avLst/>
          </a:prstGeom>
          <a:ln w="12700">
            <a:miter lim="400000"/>
          </a:ln>
        </p:spPr>
      </p:pic>
      <p:sp>
        <p:nvSpPr>
          <p:cNvPr id="932" name="Shape 932"/>
          <p:cNvSpPr/>
          <p:nvPr/>
        </p:nvSpPr>
        <p:spPr>
          <a:xfrm>
            <a:off x="11791255" y="5448300"/>
            <a:ext cx="3577457" cy="6223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Joseph Hardin, UM</a:t>
            </a:r>
          </a:p>
        </p:txBody>
      </p:sp>
      <p:sp>
        <p:nvSpPr>
          <p:cNvPr id="933" name="Shape 933"/>
          <p:cNvSpPr>
            <a:spLocks noGrp="1"/>
          </p:cNvSpPr>
          <p:nvPr>
            <p:ph type="title"/>
          </p:nvPr>
        </p:nvSpPr>
        <p:spPr>
          <a:prstGeom prst="rect">
            <a:avLst/>
          </a:prstGeom>
        </p:spPr>
        <p:txBody>
          <a:bodyPr/>
          <a:lstStyle>
            <a:lvl1pPr>
              <a:defRPr sz="7300">
                <a:solidFill>
                  <a:srgbClr val="FF40FF"/>
                </a:solidFill>
              </a:defRPr>
            </a:lvl1pPr>
          </a:lstStyle>
          <a:p>
            <a:pPr lvl="0">
              <a:defRPr sz="1800">
                <a:solidFill>
                  <a:srgbClr val="000000"/>
                </a:solidFill>
              </a:defRPr>
            </a:pPr>
            <a:r>
              <a:rPr sz="7300">
                <a:solidFill>
                  <a:srgbClr val="FF40FF"/>
                </a:solidFill>
              </a:rPr>
              <a:t>Mosaic - Netscape - Mozilla - Firefox</a:t>
            </a:r>
          </a:p>
        </p:txBody>
      </p:sp>
      <p:sp>
        <p:nvSpPr>
          <p:cNvPr id="934" name="Shape 934"/>
          <p:cNvSpPr>
            <a:spLocks noGrp="1"/>
          </p:cNvSpPr>
          <p:nvPr>
            <p:ph type="body" idx="1"/>
          </p:nvPr>
        </p:nvSpPr>
        <p:spPr>
          <a:xfrm>
            <a:off x="1155700" y="2603500"/>
            <a:ext cx="9525000" cy="5702300"/>
          </a:xfrm>
          <a:prstGeom prst="rect">
            <a:avLst/>
          </a:prstGeom>
        </p:spPr>
        <p:txBody>
          <a:bodyPr/>
          <a:lstStyle/>
          <a:p>
            <a:pPr lvl="0">
              <a:defRPr sz="1800">
                <a:solidFill>
                  <a:srgbClr val="000000"/>
                </a:solidFill>
              </a:defRPr>
            </a:pPr>
            <a:r>
              <a:rPr sz="3600">
                <a:solidFill>
                  <a:srgbClr val="FFFFFF"/>
                </a:solidFill>
              </a:rPr>
              <a:t>Mosaic was the first “consumer” web browser developed at NCSA</a:t>
            </a:r>
          </a:p>
          <a:p>
            <a:pPr lvl="0">
              <a:defRPr sz="1800">
                <a:solidFill>
                  <a:srgbClr val="000000"/>
                </a:solidFill>
              </a:defRPr>
            </a:pPr>
            <a:r>
              <a:rPr sz="3600">
                <a:solidFill>
                  <a:srgbClr val="FFFFFF"/>
                </a:solidFill>
              </a:rPr>
              <a:t>NCSA created the httpd web server which is the basic for the Apache web server</a:t>
            </a:r>
          </a:p>
          <a:p>
            <a:pPr lvl="0">
              <a:defRPr sz="1800">
                <a:solidFill>
                  <a:srgbClr val="000000"/>
                </a:solidFill>
              </a:defRPr>
            </a:pPr>
            <a:r>
              <a:rPr sz="3600">
                <a:solidFill>
                  <a:srgbClr val="FFFFFF"/>
                </a:solidFill>
              </a:rPr>
              <a:t>While most of the NCSA programmers formed Netscape and made their fortunes, NCSA released their browser for free and focused on building standards to keep the web open</a:t>
            </a:r>
          </a:p>
        </p:txBody>
      </p:sp>
      <p:sp>
        <p:nvSpPr>
          <p:cNvPr id="935" name="Shape 935"/>
          <p:cNvSpPr/>
          <p:nvPr/>
        </p:nvSpPr>
        <p:spPr>
          <a:xfrm>
            <a:off x="9114134" y="8223250"/>
            <a:ext cx="5378650"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FFFB00"/>
                </a:solidFill>
                <a:latin typeface="+mn-lt"/>
                <a:ea typeface="+mn-ea"/>
                <a:cs typeface="+mn-cs"/>
                <a:sym typeface="Gill Sans"/>
              </a:defRPr>
            </a:lvl1pPr>
          </a:lstStyle>
          <a:p>
            <a:pPr lvl="0">
              <a:defRPr sz="1800">
                <a:solidFill>
                  <a:srgbClr val="000000"/>
                </a:solidFill>
              </a:defRPr>
            </a:pPr>
            <a:r>
              <a:rPr sz="3200">
                <a:solidFill>
                  <a:srgbClr val="FFFB00"/>
                </a:solidFill>
              </a:rPr>
              <a:t>http://www.vimeo.com/7053726</a:t>
            </a:r>
          </a:p>
        </p:txBody>
      </p:sp>
      <p:sp>
        <p:nvSpPr>
          <p:cNvPr id="936" name="Shape 936"/>
          <p:cNvSpPr/>
          <p:nvPr/>
        </p:nvSpPr>
        <p:spPr>
          <a:xfrm>
            <a:off x="14818915" y="8293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9:01</a:t>
            </a:r>
          </a:p>
        </p:txBody>
      </p:sp>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Shape 938"/>
          <p:cNvSpPr>
            <a:spLocks noGrp="1"/>
          </p:cNvSpPr>
          <p:nvPr>
            <p:ph type="title"/>
          </p:nvPr>
        </p:nvSpPr>
        <p:spPr>
          <a:xfrm>
            <a:off x="1155700" y="241300"/>
            <a:ext cx="139827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1994: Year of the Web</a:t>
            </a:r>
          </a:p>
        </p:txBody>
      </p:sp>
      <p:sp>
        <p:nvSpPr>
          <p:cNvPr id="939" name="Shape 939"/>
          <p:cNvSpPr>
            <a:spLocks noGrp="1"/>
          </p:cNvSpPr>
          <p:nvPr>
            <p:ph type="body" idx="1"/>
          </p:nvPr>
        </p:nvSpPr>
        <p:spPr>
          <a:xfrm>
            <a:off x="1155700" y="2603500"/>
            <a:ext cx="14173200" cy="5702300"/>
          </a:xfrm>
          <a:prstGeom prst="rect">
            <a:avLst/>
          </a:prstGeom>
        </p:spPr>
        <p:txBody>
          <a:bodyPr/>
          <a:lstStyle/>
          <a:p>
            <a:pPr lvl="0">
              <a:defRPr sz="1800">
                <a:solidFill>
                  <a:srgbClr val="000000"/>
                </a:solidFill>
              </a:defRPr>
            </a:pPr>
            <a:r>
              <a:rPr sz="3600">
                <a:solidFill>
                  <a:srgbClr val="FFFFFF"/>
                </a:solidFill>
              </a:rPr>
              <a:t>Netscape Founded - April 4, 1994</a:t>
            </a:r>
          </a:p>
          <a:p>
            <a:pPr lvl="0">
              <a:defRPr sz="1800">
                <a:solidFill>
                  <a:srgbClr val="000000"/>
                </a:solidFill>
              </a:defRPr>
            </a:pPr>
            <a:r>
              <a:rPr sz="3600">
                <a:solidFill>
                  <a:srgbClr val="FFFFFF"/>
                </a:solidFill>
              </a:rPr>
              <a:t>WWW Conf: May 25-26-27 1994, CERN, Geneva (Switzerland)</a:t>
            </a:r>
          </a:p>
          <a:p>
            <a:pPr lvl="0">
              <a:defRPr sz="1800">
                <a:solidFill>
                  <a:srgbClr val="000000"/>
                </a:solidFill>
              </a:defRPr>
            </a:pPr>
            <a:r>
              <a:rPr sz="3600">
                <a:solidFill>
                  <a:srgbClr val="FFFFFF"/>
                </a:solidFill>
              </a:rPr>
              <a:t>WWW Conf: October 17-19, 1994, Chicago, IL</a:t>
            </a:r>
          </a:p>
          <a:p>
            <a:pPr lvl="0">
              <a:defRPr sz="1800">
                <a:solidFill>
                  <a:srgbClr val="000000"/>
                </a:solidFill>
              </a:defRPr>
            </a:pPr>
            <a:r>
              <a:rPr sz="3600">
                <a:solidFill>
                  <a:srgbClr val="FFFFFF"/>
                </a:solidFill>
              </a:rPr>
              <a:t>October 1994, Tim Berners-Lee founded the (W3C) at MIT</a:t>
            </a:r>
          </a:p>
          <a:p>
            <a:pPr lvl="0">
              <a:defRPr sz="1800">
                <a:solidFill>
                  <a:srgbClr val="000000"/>
                </a:solidFill>
              </a:defRPr>
            </a:pPr>
            <a:r>
              <a:rPr sz="3600">
                <a:solidFill>
                  <a:srgbClr val="FFFFFF"/>
                </a:solidFill>
              </a:rPr>
              <a:t>November 8, 1994 - Windows 95 beta 2 - With a vengance!</a:t>
            </a:r>
          </a:p>
        </p:txBody>
      </p:sp>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p:cNvSpPr>
          <p:nvPr>
            <p:ph type="title"/>
          </p:nvPr>
        </p:nvSpPr>
        <p:spPr>
          <a:xfrm>
            <a:off x="1155700" y="241300"/>
            <a:ext cx="140716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Netscape, JavaScript and FireFox</a:t>
            </a:r>
          </a:p>
        </p:txBody>
      </p:sp>
      <p:sp>
        <p:nvSpPr>
          <p:cNvPr id="942" name="Shape 942"/>
          <p:cNvSpPr>
            <a:spLocks noGrp="1"/>
          </p:cNvSpPr>
          <p:nvPr>
            <p:ph type="body" idx="1"/>
          </p:nvPr>
        </p:nvSpPr>
        <p:spPr>
          <a:xfrm>
            <a:off x="1168400" y="2451100"/>
            <a:ext cx="10045700" cy="5702300"/>
          </a:xfrm>
          <a:prstGeom prst="rect">
            <a:avLst/>
          </a:prstGeom>
        </p:spPr>
        <p:txBody>
          <a:bodyPr/>
          <a:lstStyle/>
          <a:p>
            <a:pPr marL="734483" lvl="0" indent="-518583">
              <a:defRPr sz="1800">
                <a:solidFill>
                  <a:srgbClr val="000000"/>
                </a:solidFill>
              </a:defRPr>
            </a:pPr>
            <a:r>
              <a:rPr sz="3500">
                <a:solidFill>
                  <a:srgbClr val="FFFFFF"/>
                </a:solidFill>
              </a:rPr>
              <a:t>As Microsoft worked to suffocate Netscape::</a:t>
            </a:r>
          </a:p>
          <a:p>
            <a:pPr marL="1026583" lvl="1" indent="-518583">
              <a:defRPr sz="1800">
                <a:solidFill>
                  <a:srgbClr val="000000"/>
                </a:solidFill>
              </a:defRPr>
            </a:pPr>
            <a:r>
              <a:rPr sz="3500">
                <a:solidFill>
                  <a:srgbClr val="FFFFFF"/>
                </a:solidFill>
              </a:rPr>
              <a:t>JavaScript was invented to compete with Visual Basic (1995)</a:t>
            </a:r>
          </a:p>
          <a:p>
            <a:pPr marL="1026583" lvl="1" indent="-518583">
              <a:defRPr sz="1800">
                <a:solidFill>
                  <a:srgbClr val="000000"/>
                </a:solidFill>
              </a:defRPr>
            </a:pPr>
            <a:r>
              <a:rPr sz="3500">
                <a:solidFill>
                  <a:srgbClr val="FFFFFF"/>
                </a:solidFill>
              </a:rPr>
              <a:t>Netscape slowly leaked out into Open Source as Mozilla - which later became FireFox (late 1990's)</a:t>
            </a:r>
          </a:p>
          <a:p>
            <a:pPr marL="734483" lvl="0" indent="-518583">
              <a:defRPr sz="1800">
                <a:solidFill>
                  <a:srgbClr val="000000"/>
                </a:solidFill>
              </a:defRPr>
            </a:pPr>
            <a:r>
              <a:rPr sz="3500">
                <a:solidFill>
                  <a:srgbClr val="FFFFFF"/>
                </a:solidFill>
              </a:rPr>
              <a:t>FireFox's search box gave the small Mozilla Foundation millions of dollars of revenue</a:t>
            </a:r>
          </a:p>
        </p:txBody>
      </p:sp>
      <p:pic>
        <p:nvPicPr>
          <p:cNvPr id="943" name="Untitled.png"/>
          <p:cNvPicPr/>
          <p:nvPr/>
        </p:nvPicPr>
        <p:blipFill>
          <a:blip r:embed="rId2">
            <a:extLst/>
          </a:blip>
          <a:stretch>
            <a:fillRect/>
          </a:stretch>
        </p:blipFill>
        <p:spPr>
          <a:xfrm>
            <a:off x="406400" y="292100"/>
            <a:ext cx="2540000" cy="457200"/>
          </a:xfrm>
          <a:prstGeom prst="rect">
            <a:avLst/>
          </a:prstGeom>
          <a:ln w="12700">
            <a:miter lim="400000"/>
          </a:ln>
        </p:spPr>
      </p:pic>
      <p:pic>
        <p:nvPicPr>
          <p:cNvPr id="944" name="2011-12-Brendan.png"/>
          <p:cNvPicPr/>
          <p:nvPr/>
        </p:nvPicPr>
        <p:blipFill>
          <a:blip r:embed="rId3">
            <a:extLst/>
          </a:blip>
          <a:stretch>
            <a:fillRect/>
          </a:stretch>
        </p:blipFill>
        <p:spPr>
          <a:xfrm>
            <a:off x="11741793" y="2806700"/>
            <a:ext cx="3485507" cy="2438401"/>
          </a:xfrm>
          <a:prstGeom prst="rect">
            <a:avLst/>
          </a:prstGeom>
          <a:ln w="12700">
            <a:miter lim="400000"/>
          </a:ln>
        </p:spPr>
      </p:pic>
      <p:sp>
        <p:nvSpPr>
          <p:cNvPr id="945" name="Shape 945"/>
          <p:cNvSpPr/>
          <p:nvPr/>
        </p:nvSpPr>
        <p:spPr>
          <a:xfrm>
            <a:off x="196626" y="8343900"/>
            <a:ext cx="7541569"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lvl="0">
              <a:defRPr sz="1800">
                <a:solidFill>
                  <a:srgbClr val="000000"/>
                </a:solidFill>
              </a:defRPr>
            </a:pPr>
            <a:r>
              <a:rPr sz="3000">
                <a:solidFill>
                  <a:srgbClr val="FFFB00"/>
                </a:solidFill>
              </a:rPr>
              <a:t>http://www.youtube.com/watch?v=IPxQ9kEaF8c</a:t>
            </a:r>
          </a:p>
        </p:txBody>
      </p:sp>
      <p:sp>
        <p:nvSpPr>
          <p:cNvPr id="946" name="Shape 946"/>
          <p:cNvSpPr/>
          <p:nvPr/>
        </p:nvSpPr>
        <p:spPr>
          <a:xfrm>
            <a:off x="14895115" y="2032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11:59</a:t>
            </a:r>
          </a:p>
        </p:txBody>
      </p:sp>
      <p:pic>
        <p:nvPicPr>
          <p:cNvPr id="947" name="Untitled.png"/>
          <p:cNvPicPr/>
          <p:nvPr/>
        </p:nvPicPr>
        <p:blipFill>
          <a:blip r:embed="rId4">
            <a:extLst/>
          </a:blip>
          <a:stretch>
            <a:fillRect/>
          </a:stretch>
        </p:blipFill>
        <p:spPr>
          <a:xfrm>
            <a:off x="11734800" y="5528643"/>
            <a:ext cx="3492500" cy="2357787"/>
          </a:xfrm>
          <a:prstGeom prst="rect">
            <a:avLst/>
          </a:prstGeom>
          <a:ln w="12700">
            <a:miter lim="400000"/>
          </a:ln>
        </p:spPr>
      </p:pic>
    </p:spTree>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p:cNvSpPr>
          <p:nvPr>
            <p:ph type="title"/>
          </p:nvPr>
        </p:nvSpPr>
        <p:spPr>
          <a:xfrm>
            <a:off x="927100" y="241300"/>
            <a:ext cx="91313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Did Microsoft Save the World-Wide Web?</a:t>
            </a:r>
          </a:p>
        </p:txBody>
      </p:sp>
      <p:sp>
        <p:nvSpPr>
          <p:cNvPr id="950" name="Shape 950"/>
          <p:cNvSpPr>
            <a:spLocks noGrp="1"/>
          </p:cNvSpPr>
          <p:nvPr>
            <p:ph type="body" idx="1"/>
          </p:nvPr>
        </p:nvSpPr>
        <p:spPr>
          <a:xfrm>
            <a:off x="1155700" y="2603500"/>
            <a:ext cx="7823200" cy="5702300"/>
          </a:xfrm>
          <a:prstGeom prst="rect">
            <a:avLst/>
          </a:prstGeom>
        </p:spPr>
        <p:txBody>
          <a:bodyPr/>
          <a:lstStyle/>
          <a:p>
            <a:pPr lvl="0">
              <a:defRPr sz="1800">
                <a:solidFill>
                  <a:srgbClr val="000000"/>
                </a:solidFill>
              </a:defRPr>
            </a:pPr>
            <a:r>
              <a:rPr sz="3600">
                <a:solidFill>
                  <a:srgbClr val="FFFFFF"/>
                </a:solidFill>
              </a:rPr>
              <a:t>Netscape wanted to make the web browser, web server, and web protocols propritary and owned by them</a:t>
            </a:r>
          </a:p>
          <a:p>
            <a:pPr lvl="0">
              <a:defRPr sz="1800">
                <a:solidFill>
                  <a:srgbClr val="000000"/>
                </a:solidFill>
              </a:defRPr>
            </a:pPr>
            <a:r>
              <a:rPr sz="3600">
                <a:solidFill>
                  <a:srgbClr val="FFFFFF"/>
                </a:solidFill>
              </a:rPr>
              <a:t>The web browser would be $50-$100 and sold separately</a:t>
            </a:r>
          </a:p>
          <a:p>
            <a:pPr lvl="0">
              <a:defRPr sz="1800">
                <a:solidFill>
                  <a:srgbClr val="000000"/>
                </a:solidFill>
              </a:defRPr>
            </a:pPr>
            <a:r>
              <a:rPr sz="3600">
                <a:solidFill>
                  <a:srgbClr val="FFFFFF"/>
                </a:solidFill>
              </a:rPr>
              <a:t>This threatened to make the desktop operating system irrelevant</a:t>
            </a:r>
          </a:p>
        </p:txBody>
      </p:sp>
      <p:pic>
        <p:nvPicPr>
          <p:cNvPr id="951" name="droppedImage.png"/>
          <p:cNvPicPr/>
          <p:nvPr/>
        </p:nvPicPr>
        <p:blipFill>
          <a:blip r:embed="rId2">
            <a:extLst/>
          </a:blip>
          <a:stretch>
            <a:fillRect/>
          </a:stretch>
        </p:blipFill>
        <p:spPr>
          <a:xfrm>
            <a:off x="10600534" y="952500"/>
            <a:ext cx="5097607" cy="6692900"/>
          </a:xfrm>
          <a:prstGeom prst="rect">
            <a:avLst/>
          </a:prstGeom>
          <a:ln w="12700">
            <a:miter lim="400000"/>
          </a:ln>
        </p:spPr>
      </p:pic>
      <p:sp>
        <p:nvSpPr>
          <p:cNvPr id="952" name="Shape 952"/>
          <p:cNvSpPr/>
          <p:nvPr/>
        </p:nvSpPr>
        <p:spPr>
          <a:xfrm>
            <a:off x="11065755" y="8128000"/>
            <a:ext cx="419025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http://xkcd.com/1118/</a:t>
            </a:r>
          </a:p>
        </p:txBody>
      </p:sp>
    </p:spTree>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95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World-Wide-Web Consortium </a:t>
            </a:r>
          </a:p>
        </p:txBody>
      </p:sp>
      <p:sp>
        <p:nvSpPr>
          <p:cNvPr id="955" name="Shape 955"/>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The W3C was formed in October 1994 (</a:t>
            </a:r>
            <a:r>
              <a:rPr sz="3600">
                <a:solidFill>
                  <a:srgbClr val="FF9300"/>
                </a:solidFill>
              </a:rPr>
              <a:t>www.w3c.org</a:t>
            </a:r>
            <a:r>
              <a:rPr sz="3600">
                <a:solidFill>
                  <a:srgbClr val="FFFFFF"/>
                </a:solidFill>
              </a:rPr>
              <a:t>)</a:t>
            </a:r>
          </a:p>
          <a:p>
            <a:pPr lvl="0">
              <a:defRPr sz="1800">
                <a:solidFill>
                  <a:srgbClr val="000000"/>
                </a:solidFill>
              </a:defRPr>
            </a:pPr>
            <a:r>
              <a:rPr sz="3600">
                <a:solidFill>
                  <a:srgbClr val="FFFFFF"/>
                </a:solidFill>
              </a:rPr>
              <a:t>Led by Tim Berners-Lee who moved from CERN to MIT</a:t>
            </a:r>
          </a:p>
          <a:p>
            <a:pPr lvl="0">
              <a:defRPr sz="1800">
                <a:solidFill>
                  <a:srgbClr val="000000"/>
                </a:solidFill>
              </a:defRPr>
            </a:pPr>
            <a:r>
              <a:rPr sz="3600">
                <a:solidFill>
                  <a:srgbClr val="FFFFFF"/>
                </a:solidFill>
              </a:rPr>
              <a:t>Goal was to develop standards for the web and avoid proprietary balkanization of the Web</a:t>
            </a:r>
          </a:p>
          <a:p>
            <a:pPr lvl="0">
              <a:defRPr sz="1800">
                <a:solidFill>
                  <a:srgbClr val="000000"/>
                </a:solidFill>
              </a:defRPr>
            </a:pPr>
            <a:r>
              <a:rPr sz="3600">
                <a:solidFill>
                  <a:srgbClr val="FFFFFF"/>
                </a:solidFill>
              </a:rPr>
              <a:t>Many large companies (Microsoft, IBM, etc) joined quickly</a:t>
            </a:r>
          </a:p>
        </p:txBody>
      </p:sp>
      <p:sp>
        <p:nvSpPr>
          <p:cNvPr id="956" name="Shape 956"/>
          <p:cNvSpPr/>
          <p:nvPr/>
        </p:nvSpPr>
        <p:spPr>
          <a:xfrm>
            <a:off x="3222525" y="8153400"/>
            <a:ext cx="8552856"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700">
                <a:solidFill>
                  <a:srgbClr val="FFFB00"/>
                </a:solidFill>
                <a:latin typeface="+mn-lt"/>
                <a:ea typeface="+mn-ea"/>
                <a:cs typeface="+mn-cs"/>
                <a:sym typeface="Gill Sans"/>
                <a:hlinkClick r:id="rId2"/>
              </a:defRPr>
            </a:lvl1pPr>
          </a:lstStyle>
          <a:p>
            <a:pPr lvl="0">
              <a:defRPr sz="1800">
                <a:solidFill>
                  <a:srgbClr val="000000"/>
                </a:solidFill>
              </a:defRPr>
            </a:pPr>
            <a:r>
              <a:rPr sz="2700">
                <a:solidFill>
                  <a:srgbClr val="FFFB00"/>
                </a:solidFill>
                <a:hlinkClick r:id="rId2"/>
              </a:rPr>
              <a:t>http://en.wikipedia.org/wiki/World_Wide_Web_Consortium</a:t>
            </a:r>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p:cNvSpPr>
          <p:nvPr>
            <p:ph type="title"/>
          </p:nvPr>
        </p:nvSpPr>
        <p:spPr>
          <a:xfrm>
            <a:off x="1130300" y="965200"/>
            <a:ext cx="81915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When You Can Assume the Web</a:t>
            </a:r>
          </a:p>
        </p:txBody>
      </p:sp>
      <p:sp>
        <p:nvSpPr>
          <p:cNvPr id="959" name="Shape 959"/>
          <p:cNvSpPr/>
          <p:nvPr/>
        </p:nvSpPr>
        <p:spPr>
          <a:xfrm>
            <a:off x="2082800" y="4502150"/>
            <a:ext cx="6036692"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Internet: TCI Show 08</a:t>
            </a:r>
          </a:p>
          <a:p>
            <a:pPr lvl="0" algn="ctr" defTabSz="546100">
              <a:defRPr sz="1800"/>
            </a:pPr>
            <a:r>
              <a:rPr sz="3600">
                <a:solidFill>
                  <a:srgbClr val="FFFB00"/>
                </a:solidFill>
                <a:latin typeface="+mn-lt"/>
                <a:ea typeface="+mn-ea"/>
                <a:cs typeface="+mn-cs"/>
                <a:sym typeface="Gill Sans"/>
              </a:rPr>
              <a:t>http://www.vimeo.com/4275919</a:t>
            </a:r>
          </a:p>
        </p:txBody>
      </p:sp>
      <p:pic>
        <p:nvPicPr>
          <p:cNvPr id="960" name="Untitled4.png"/>
          <p:cNvPicPr/>
          <p:nvPr/>
        </p:nvPicPr>
        <p:blipFill>
          <a:blip r:embed="rId2">
            <a:extLst/>
          </a:blip>
          <a:stretch>
            <a:fillRect/>
          </a:stretch>
        </p:blipFill>
        <p:spPr>
          <a:xfrm>
            <a:off x="10312400" y="584200"/>
            <a:ext cx="5054600" cy="4241800"/>
          </a:xfrm>
          <a:prstGeom prst="rect">
            <a:avLst/>
          </a:prstGeom>
          <a:ln w="12700">
            <a:miter lim="400000"/>
          </a:ln>
        </p:spPr>
      </p:pic>
      <p:pic>
        <p:nvPicPr>
          <p:cNvPr id="961" name="Snapshot 2009-04-22 10-34-42.jpg"/>
          <p:cNvPicPr/>
          <p:nvPr/>
        </p:nvPicPr>
        <p:blipFill>
          <a:blip r:embed="rId3">
            <a:extLst/>
          </a:blip>
          <a:stretch>
            <a:fillRect/>
          </a:stretch>
        </p:blipFill>
        <p:spPr>
          <a:xfrm>
            <a:off x="10337800" y="5003800"/>
            <a:ext cx="5009690" cy="3937001"/>
          </a:xfrm>
          <a:prstGeom prst="rect">
            <a:avLst/>
          </a:prstGeom>
          <a:ln w="12700">
            <a:miter lim="400000"/>
          </a:ln>
        </p:spPr>
      </p:pic>
      <p:sp>
        <p:nvSpPr>
          <p:cNvPr id="962" name="Shape 962"/>
          <p:cNvSpPr/>
          <p:nvPr/>
        </p:nvSpPr>
        <p:spPr>
          <a:xfrm>
            <a:off x="14361715" y="81915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1:22</a:t>
            </a:r>
          </a:p>
        </p:txBody>
      </p:sp>
      <p:sp>
        <p:nvSpPr>
          <p:cNvPr id="963" name="Shape 963"/>
          <p:cNvSpPr/>
          <p:nvPr/>
        </p:nvSpPr>
        <p:spPr>
          <a:xfrm>
            <a:off x="1117600" y="6889750"/>
            <a:ext cx="7969300"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December 11-14, 1995</a:t>
            </a:r>
          </a:p>
          <a:p>
            <a:pPr lvl="0" algn="ctr" defTabSz="546100">
              <a:defRPr sz="1800"/>
            </a:pPr>
            <a:r>
              <a:rPr sz="3600">
                <a:solidFill>
                  <a:srgbClr val="FFFB00"/>
                </a:solidFill>
                <a:latin typeface="+mn-lt"/>
                <a:ea typeface="+mn-ea"/>
                <a:cs typeface="+mn-cs"/>
                <a:sym typeface="Gill Sans"/>
              </a:rPr>
              <a:t>http://www.w3.org/Conferences/WWW4/</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1155700" y="241300"/>
            <a:ext cx="9385300" cy="2298700"/>
          </a:xfrm>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Post-War (1950s)</a:t>
            </a:r>
          </a:p>
        </p:txBody>
      </p:sp>
      <p:sp>
        <p:nvSpPr>
          <p:cNvPr id="93" name="Shape 93"/>
          <p:cNvSpPr>
            <a:spLocks noGrp="1"/>
          </p:cNvSpPr>
          <p:nvPr>
            <p:ph type="body" idx="1"/>
          </p:nvPr>
        </p:nvSpPr>
        <p:spPr>
          <a:xfrm>
            <a:off x="965200" y="2565400"/>
            <a:ext cx="9156700" cy="5575300"/>
          </a:xfrm>
          <a:prstGeom prst="rect">
            <a:avLst/>
          </a:prstGeom>
        </p:spPr>
        <p:txBody>
          <a:bodyPr/>
          <a:lstStyle/>
          <a:p>
            <a:pPr lvl="0">
              <a:defRPr sz="1800">
                <a:solidFill>
                  <a:srgbClr val="000000"/>
                </a:solidFill>
              </a:defRPr>
            </a:pPr>
            <a:r>
              <a:rPr sz="3600">
                <a:solidFill>
                  <a:srgbClr val="FFFFFF"/>
                </a:solidFill>
              </a:rPr>
              <a:t>Math / Science “Won the war”</a:t>
            </a:r>
          </a:p>
          <a:p>
            <a:pPr lvl="0">
              <a:defRPr sz="1800">
                <a:solidFill>
                  <a:srgbClr val="000000"/>
                </a:solidFill>
              </a:defRPr>
            </a:pPr>
            <a:r>
              <a:rPr sz="3600">
                <a:solidFill>
                  <a:srgbClr val="FFFFFF"/>
                </a:solidFill>
              </a:rPr>
              <a:t>Broad-based investment in maintaining the US/West intellectual lead</a:t>
            </a:r>
          </a:p>
          <a:p>
            <a:pPr lvl="0">
              <a:defRPr sz="1800">
                <a:solidFill>
                  <a:srgbClr val="000000"/>
                </a:solidFill>
              </a:defRPr>
            </a:pPr>
            <a:r>
              <a:rPr sz="3600">
                <a:solidFill>
                  <a:srgbClr val="FFFFFF"/>
                </a:solidFill>
              </a:rPr>
              <a:t>Mathemeticians were valued, recruited, brilliant, arrogant, and quirky</a:t>
            </a:r>
          </a:p>
          <a:p>
            <a:pPr lvl="0">
              <a:defRPr sz="1800">
                <a:solidFill>
                  <a:srgbClr val="000000"/>
                </a:solidFill>
              </a:defRPr>
            </a:pPr>
            <a:r>
              <a:rPr sz="3600">
                <a:solidFill>
                  <a:srgbClr val="FFFFFF"/>
                </a:solidFill>
              </a:rPr>
              <a:t>"A Beautiful Mind" gives a sense of the culture of the time</a:t>
            </a:r>
          </a:p>
        </p:txBody>
      </p:sp>
      <p:sp>
        <p:nvSpPr>
          <p:cNvPr id="94" name="Shape 94"/>
          <p:cNvSpPr/>
          <p:nvPr/>
        </p:nvSpPr>
        <p:spPr>
          <a:xfrm>
            <a:off x="6337300" y="8369300"/>
            <a:ext cx="90343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3"/>
              </a:defRPr>
            </a:lvl1pPr>
          </a:lstStyle>
          <a:p>
            <a:pPr lvl="0">
              <a:defRPr sz="1800">
                <a:solidFill>
                  <a:srgbClr val="000000"/>
                </a:solidFill>
              </a:defRPr>
            </a:pPr>
            <a:r>
              <a:rPr sz="3600">
                <a:solidFill>
                  <a:srgbClr val="FFFB00"/>
                </a:solidFill>
                <a:hlinkClick r:id="rId3"/>
              </a:rPr>
              <a:t>http://www.youtube.com/watch?v=CemLiSI5ox8</a:t>
            </a:r>
          </a:p>
        </p:txBody>
      </p:sp>
      <p:pic>
        <p:nvPicPr>
          <p:cNvPr id="95" name="Untitled.png"/>
          <p:cNvPicPr/>
          <p:nvPr/>
        </p:nvPicPr>
        <p:blipFill>
          <a:blip r:embed="rId4">
            <a:extLst/>
          </a:blip>
          <a:stretch>
            <a:fillRect/>
          </a:stretch>
        </p:blipFill>
        <p:spPr>
          <a:xfrm>
            <a:off x="10634924" y="3238500"/>
            <a:ext cx="5024177" cy="3657601"/>
          </a:xfrm>
          <a:prstGeom prst="rect">
            <a:avLst/>
          </a:prstGeom>
          <a:ln w="12700">
            <a:miter lim="400000"/>
          </a:ln>
        </p:spPr>
      </p:pic>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5" name="Shape 965"/>
          <p:cNvSpPr>
            <a:spLocks noGrp="1"/>
          </p:cNvSpPr>
          <p:nvPr>
            <p:ph type="title"/>
          </p:nvPr>
        </p:nvSpPr>
        <p:spPr>
          <a:xfrm>
            <a:off x="1155700" y="241300"/>
            <a:ext cx="100457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Some Great Books</a:t>
            </a:r>
          </a:p>
        </p:txBody>
      </p:sp>
      <p:sp>
        <p:nvSpPr>
          <p:cNvPr id="966" name="Shape 966"/>
          <p:cNvSpPr>
            <a:spLocks noGrp="1"/>
          </p:cNvSpPr>
          <p:nvPr>
            <p:ph type="body" idx="1"/>
          </p:nvPr>
        </p:nvSpPr>
        <p:spPr>
          <a:xfrm>
            <a:off x="1155700" y="2603500"/>
            <a:ext cx="8343900" cy="5702300"/>
          </a:xfrm>
          <a:prstGeom prst="rect">
            <a:avLst/>
          </a:prstGeom>
        </p:spPr>
        <p:txBody>
          <a:bodyPr/>
          <a:lstStyle/>
          <a:p>
            <a:pPr lvl="0">
              <a:defRPr sz="1800">
                <a:solidFill>
                  <a:srgbClr val="000000"/>
                </a:solidFill>
              </a:defRPr>
            </a:pPr>
            <a:r>
              <a:rPr sz="3600">
                <a:solidFill>
                  <a:srgbClr val="FFFFFF"/>
                </a:solidFill>
              </a:rPr>
              <a:t>How the Web was Born: The Story of the World Wide Web, </a:t>
            </a:r>
            <a:r>
              <a:rPr sz="3600">
                <a:solidFill>
                  <a:srgbClr val="FFFFFF"/>
                </a:solidFill>
                <a:hlinkClick r:id="rId2"/>
              </a:rPr>
              <a:t>James Gillies</a:t>
            </a:r>
            <a:r>
              <a:rPr sz="3600">
                <a:solidFill>
                  <a:srgbClr val="FFFFFF"/>
                </a:solidFill>
              </a:rPr>
              <a:t> , </a:t>
            </a:r>
            <a:r>
              <a:rPr sz="3600">
                <a:solidFill>
                  <a:srgbClr val="FFFFFF"/>
                </a:solidFill>
                <a:hlinkClick r:id="rId3"/>
              </a:rPr>
              <a:t>Robert Cailliau</a:t>
            </a:r>
            <a:endParaRPr sz="3600">
              <a:solidFill>
                <a:srgbClr val="FFFFFF"/>
              </a:solidFill>
            </a:endParaRPr>
          </a:p>
          <a:p>
            <a:pPr lvl="0">
              <a:defRPr sz="1800">
                <a:solidFill>
                  <a:srgbClr val="000000"/>
                </a:solidFill>
              </a:defRPr>
            </a:pPr>
            <a:r>
              <a:rPr sz="3600">
                <a:solidFill>
                  <a:srgbClr val="FFFFFF"/>
                </a:solidFill>
              </a:rPr>
              <a:t>Weaving the Web: The Original Design and Ultimate Destiny of the World Wide Web, </a:t>
            </a:r>
            <a:r>
              <a:rPr sz="3600">
                <a:solidFill>
                  <a:srgbClr val="FFFFFF"/>
                </a:solidFill>
                <a:hlinkClick r:id="rId4"/>
              </a:rPr>
              <a:t>Tim Berners-Lee</a:t>
            </a:r>
          </a:p>
        </p:txBody>
      </p:sp>
      <p:pic>
        <p:nvPicPr>
          <p:cNvPr id="967" name="weaving-the-web.jpg"/>
          <p:cNvPicPr/>
          <p:nvPr/>
        </p:nvPicPr>
        <p:blipFill>
          <a:blip r:embed="rId5">
            <a:extLst/>
          </a:blip>
          <a:stretch>
            <a:fillRect/>
          </a:stretch>
        </p:blipFill>
        <p:spPr>
          <a:xfrm>
            <a:off x="12065000" y="4822591"/>
            <a:ext cx="2362200" cy="3584809"/>
          </a:xfrm>
          <a:prstGeom prst="rect">
            <a:avLst/>
          </a:prstGeom>
          <a:ln w="12700">
            <a:miter lim="400000"/>
          </a:ln>
        </p:spPr>
      </p:pic>
      <p:pic>
        <p:nvPicPr>
          <p:cNvPr id="968" name="How-The-Web-Was-Born.jpg"/>
          <p:cNvPicPr/>
          <p:nvPr/>
        </p:nvPicPr>
        <p:blipFill>
          <a:blip r:embed="rId6">
            <a:extLst/>
          </a:blip>
          <a:stretch>
            <a:fillRect/>
          </a:stretch>
        </p:blipFill>
        <p:spPr>
          <a:xfrm>
            <a:off x="12077700" y="774700"/>
            <a:ext cx="2324100" cy="3556000"/>
          </a:xfrm>
          <a:prstGeom prst="rect">
            <a:avLst/>
          </a:prstGeom>
          <a:ln w="12700">
            <a:miter lim="400000"/>
          </a:ln>
        </p:spPr>
      </p:pic>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p:cNvSpPr>
          <p:nvPr>
            <p:ph type="body" idx="1"/>
          </p:nvPr>
        </p:nvSpPr>
        <p:spPr>
          <a:xfrm>
            <a:off x="1130300" y="850900"/>
            <a:ext cx="11226800" cy="7950200"/>
          </a:xfrm>
          <a:prstGeom prst="rect">
            <a:avLst/>
          </a:prstGeom>
        </p:spPr>
        <p:txBody>
          <a:bodyPr/>
          <a:lstStyle/>
          <a:p>
            <a:pPr lvl="0">
              <a:defRPr sz="1800">
                <a:solidFill>
                  <a:srgbClr val="000000"/>
                </a:solidFill>
              </a:defRPr>
            </a:pPr>
            <a:r>
              <a:rPr sz="3100">
                <a:solidFill>
                  <a:srgbClr val="FFFFFF"/>
                </a:solidFill>
              </a:rPr>
              <a:t>Larry Smarr wanted to make supercomputers available to physicists</a:t>
            </a:r>
          </a:p>
          <a:p>
            <a:pPr lvl="0">
              <a:defRPr sz="1800">
                <a:solidFill>
                  <a:srgbClr val="000000"/>
                </a:solidFill>
              </a:defRPr>
            </a:pPr>
            <a:r>
              <a:rPr sz="3100">
                <a:solidFill>
                  <a:srgbClr val="FFFFFF"/>
                </a:solidFill>
              </a:rPr>
              <a:t>Unversity of Michigan sneaked in 1.54Mb/sec instead of 56kb/sec backbone for their NSFNet proposal</a:t>
            </a:r>
          </a:p>
          <a:p>
            <a:pPr lvl="0">
              <a:defRPr sz="1800">
                <a:solidFill>
                  <a:srgbClr val="000000"/>
                </a:solidFill>
              </a:defRPr>
            </a:pPr>
            <a:r>
              <a:rPr sz="3100">
                <a:solidFill>
                  <a:srgbClr val="FFFFFF"/>
                </a:solidFill>
              </a:rPr>
              <a:t>Tim Berners-Less and Robert Cailliau were building a system for network hosted documentation</a:t>
            </a:r>
          </a:p>
          <a:p>
            <a:pPr lvl="0">
              <a:defRPr sz="1800">
                <a:solidFill>
                  <a:srgbClr val="000000"/>
                </a:solidFill>
              </a:defRPr>
            </a:pPr>
            <a:r>
              <a:rPr sz="3100">
                <a:solidFill>
                  <a:srgbClr val="FFFFFF"/>
                </a:solidFill>
              </a:rPr>
              <a:t>Paul Kunz was trying to make his article database easier to use</a:t>
            </a:r>
          </a:p>
          <a:p>
            <a:pPr lvl="0">
              <a:defRPr sz="1800">
                <a:solidFill>
                  <a:srgbClr val="000000"/>
                </a:solidFill>
              </a:defRPr>
            </a:pPr>
            <a:r>
              <a:rPr sz="3100">
                <a:solidFill>
                  <a:srgbClr val="FFFFFF"/>
                </a:solidFill>
              </a:rPr>
              <a:t>Joseph Hardin wanted to make supercomputers more user friendly</a:t>
            </a:r>
          </a:p>
          <a:p>
            <a:pPr lvl="0">
              <a:defRPr sz="1800">
                <a:solidFill>
                  <a:srgbClr val="000000"/>
                </a:solidFill>
              </a:defRPr>
            </a:pPr>
            <a:r>
              <a:rPr sz="3100">
                <a:solidFill>
                  <a:srgbClr val="FFFFFF"/>
                </a:solidFill>
              </a:rPr>
              <a:t>Mitchell Baker - Just wanted us to have a free and open source browser</a:t>
            </a:r>
          </a:p>
        </p:txBody>
      </p:sp>
      <p:pic>
        <p:nvPicPr>
          <p:cNvPr id="971" name="9780385721707.jpg"/>
          <p:cNvPicPr/>
          <p:nvPr/>
        </p:nvPicPr>
        <p:blipFill>
          <a:blip r:embed="rId3">
            <a:extLst/>
          </a:blip>
          <a:stretch>
            <a:fillRect/>
          </a:stretch>
        </p:blipFill>
        <p:spPr>
          <a:xfrm>
            <a:off x="12788900" y="2120900"/>
            <a:ext cx="2819401" cy="4344966"/>
          </a:xfrm>
          <a:prstGeom prst="rect">
            <a:avLst/>
          </a:prstGeom>
          <a:ln w="12700">
            <a:miter lim="400000"/>
          </a:ln>
        </p:spPr>
      </p:pic>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Web Land Rush...</a:t>
            </a:r>
          </a:p>
        </p:txBody>
      </p:sp>
      <p:sp>
        <p:nvSpPr>
          <p:cNvPr id="976" name="Shape 976"/>
          <p:cNvSpPr>
            <a:spLocks noGrp="1"/>
          </p:cNvSpPr>
          <p:nvPr>
            <p:ph type="body" idx="1"/>
          </p:nvPr>
        </p:nvSpPr>
        <p:spPr>
          <a:xfrm>
            <a:off x="1155700" y="2603500"/>
            <a:ext cx="7950200" cy="5702300"/>
          </a:xfrm>
          <a:prstGeom prst="rect">
            <a:avLst/>
          </a:prstGeom>
        </p:spPr>
        <p:txBody>
          <a:bodyPr/>
          <a:lstStyle/>
          <a:p>
            <a:pPr lvl="0">
              <a:defRPr sz="1800">
                <a:solidFill>
                  <a:srgbClr val="000000"/>
                </a:solidFill>
              </a:defRPr>
            </a:pPr>
            <a:r>
              <a:rPr sz="3600">
                <a:solidFill>
                  <a:srgbClr val="FFFFFF"/>
                </a:solidFill>
              </a:rPr>
              <a:t>In the late 1990’s there were many fortunes to be made - simply by being first in a market</a:t>
            </a:r>
          </a:p>
          <a:p>
            <a:pPr lvl="0">
              <a:defRPr sz="1800">
                <a:solidFill>
                  <a:srgbClr val="000000"/>
                </a:solidFill>
              </a:defRPr>
            </a:pPr>
            <a:r>
              <a:rPr sz="3600">
                <a:solidFill>
                  <a:srgbClr val="FFFFFF"/>
                </a:solidFill>
              </a:rPr>
              <a:t>Everything was “novel” when it was re-invented on the web</a:t>
            </a:r>
          </a:p>
          <a:p>
            <a:pPr lvl="0">
              <a:defRPr sz="1800">
                <a:solidFill>
                  <a:srgbClr val="000000"/>
                </a:solidFill>
              </a:defRPr>
            </a:pPr>
            <a:r>
              <a:rPr sz="3600">
                <a:solidFill>
                  <a:srgbClr val="FFFFFF"/>
                </a:solidFill>
              </a:rPr>
              <a:t>New brands were quickly established and became dominant</a:t>
            </a:r>
          </a:p>
        </p:txBody>
      </p:sp>
      <p:pic>
        <p:nvPicPr>
          <p:cNvPr id="977" name="bezos.png"/>
          <p:cNvPicPr/>
          <p:nvPr/>
        </p:nvPicPr>
        <p:blipFill>
          <a:blip r:embed="rId2">
            <a:extLst/>
          </a:blip>
          <a:stretch>
            <a:fillRect/>
          </a:stretch>
        </p:blipFill>
        <p:spPr>
          <a:xfrm>
            <a:off x="9664700" y="3289300"/>
            <a:ext cx="5283201" cy="4013860"/>
          </a:xfrm>
          <a:prstGeom prst="rect">
            <a:avLst/>
          </a:prstGeom>
          <a:ln w="12700">
            <a:miter lim="400000"/>
          </a:ln>
        </p:spPr>
      </p:pic>
      <p:sp>
        <p:nvSpPr>
          <p:cNvPr id="978" name="Shape 978"/>
          <p:cNvSpPr/>
          <p:nvPr/>
        </p:nvSpPr>
        <p:spPr>
          <a:xfrm>
            <a:off x="14996715" y="82550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5:39</a:t>
            </a:r>
          </a:p>
        </p:txBody>
      </p:sp>
      <p:sp>
        <p:nvSpPr>
          <p:cNvPr id="979" name="Shape 979"/>
          <p:cNvSpPr/>
          <p:nvPr/>
        </p:nvSpPr>
        <p:spPr>
          <a:xfrm>
            <a:off x="6284732" y="8089900"/>
            <a:ext cx="5049628"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lvl="0">
              <a:defRPr sz="1800">
                <a:solidFill>
                  <a:srgbClr val="000000"/>
                </a:solidFill>
              </a:defRPr>
            </a:pPr>
            <a:r>
              <a:rPr sz="3000">
                <a:solidFill>
                  <a:srgbClr val="FFFB00"/>
                </a:solidFill>
              </a:rPr>
              <a:t>http://www.vimeo.com/7048422</a:t>
            </a:r>
          </a:p>
        </p:txBody>
      </p:sp>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Shape 981"/>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Modern Internet</a:t>
            </a:r>
          </a:p>
        </p:txBody>
      </p:sp>
      <p:sp>
        <p:nvSpPr>
          <p:cNvPr id="982" name="Shape 982"/>
          <p:cNvSpPr>
            <a:spLocks noGrp="1"/>
          </p:cNvSpPr>
          <p:nvPr>
            <p:ph type="body" idx="1"/>
          </p:nvPr>
        </p:nvSpPr>
        <p:spPr>
          <a:xfrm>
            <a:off x="1155700" y="2603500"/>
            <a:ext cx="13931900" cy="5003800"/>
          </a:xfrm>
          <a:prstGeom prst="rect">
            <a:avLst/>
          </a:prstGeom>
        </p:spPr>
        <p:txBody>
          <a:bodyPr/>
          <a:lstStyle/>
          <a:p>
            <a:pPr lvl="0">
              <a:defRPr sz="1800">
                <a:solidFill>
                  <a:srgbClr val="000000"/>
                </a:solidFill>
              </a:defRPr>
            </a:pPr>
            <a:r>
              <a:rPr sz="3600">
                <a:solidFill>
                  <a:srgbClr val="FFFFFF"/>
                </a:solidFill>
              </a:rPr>
              <a:t>In the late 1990’s in the boom there was a great deal of Fiber optic that was installed in the US</a:t>
            </a:r>
          </a:p>
          <a:p>
            <a:pPr lvl="0">
              <a:defRPr sz="1800">
                <a:solidFill>
                  <a:srgbClr val="000000"/>
                </a:solidFill>
              </a:defRPr>
            </a:pPr>
            <a:r>
              <a:rPr sz="3600">
                <a:solidFill>
                  <a:srgbClr val="FFFFFF"/>
                </a:solidFill>
              </a:rPr>
              <a:t>High speed and long distance were cheap and common</a:t>
            </a:r>
          </a:p>
          <a:p>
            <a:pPr lvl="0">
              <a:defRPr sz="1800">
                <a:solidFill>
                  <a:srgbClr val="000000"/>
                </a:solidFill>
              </a:defRPr>
            </a:pPr>
            <a:r>
              <a:rPr sz="3600">
                <a:solidFill>
                  <a:srgbClr val="FFFFFF"/>
                </a:solidFill>
              </a:rPr>
              <a:t>Many national backbone networks emerged - commercial, government, academic, etc</a:t>
            </a:r>
          </a:p>
          <a:p>
            <a:pPr lvl="0">
              <a:defRPr sz="1800">
                <a:solidFill>
                  <a:srgbClr val="000000"/>
                </a:solidFill>
              </a:defRPr>
            </a:pPr>
            <a:r>
              <a:rPr sz="3600">
                <a:solidFill>
                  <a:srgbClr val="FFFFFF"/>
                </a:solidFill>
              </a:rPr>
              <a:t>These networks swap data at “peering points” so we see one seamless Internet - after about 1999 - this was all pretty boring - it just worked</a:t>
            </a:r>
          </a:p>
        </p:txBody>
      </p:sp>
      <p:sp>
        <p:nvSpPr>
          <p:cNvPr id="983" name="Shape 983"/>
          <p:cNvSpPr/>
          <p:nvPr/>
        </p:nvSpPr>
        <p:spPr>
          <a:xfrm>
            <a:off x="3670300" y="8064500"/>
            <a:ext cx="99173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http://en.wikipedia.org/wiki/Internet_Exchange_Point</a:t>
            </a:r>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p:nvPr/>
        </p:nvSpPr>
        <p:spPr>
          <a:xfrm>
            <a:off x="3733800" y="8369300"/>
            <a:ext cx="8771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http://www.zakon.org/robert/internet/timeline/</a:t>
            </a:r>
          </a:p>
        </p:txBody>
      </p:sp>
      <p:pic>
        <p:nvPicPr>
          <p:cNvPr id="986" name="Count_WWW.gif"/>
          <p:cNvPicPr/>
          <p:nvPr/>
        </p:nvPicPr>
        <p:blipFill>
          <a:blip r:embed="rId2">
            <a:extLst/>
          </a:blip>
          <a:stretch>
            <a:fillRect/>
          </a:stretch>
        </p:blipFill>
        <p:spPr>
          <a:xfrm>
            <a:off x="889000" y="673100"/>
            <a:ext cx="13855701" cy="6239369"/>
          </a:xfrm>
          <a:prstGeom prst="rect">
            <a:avLst/>
          </a:prstGeom>
          <a:ln w="12700">
            <a:miter lim="400000"/>
          </a:ln>
        </p:spPr>
      </p:pic>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Shape 988"/>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“Web Effect”</a:t>
            </a:r>
          </a:p>
        </p:txBody>
      </p:sp>
      <p:pic>
        <p:nvPicPr>
          <p:cNvPr id="989" name="Untitled.png"/>
          <p:cNvPicPr/>
          <p:nvPr/>
        </p:nvPicPr>
        <p:blipFill>
          <a:blip r:embed="rId2">
            <a:extLst/>
          </a:blip>
          <a:stretch>
            <a:fillRect/>
          </a:stretch>
        </p:blipFill>
        <p:spPr>
          <a:xfrm>
            <a:off x="635000" y="2705100"/>
            <a:ext cx="14695399" cy="5892800"/>
          </a:xfrm>
          <a:prstGeom prst="rect">
            <a:avLst/>
          </a:prstGeom>
          <a:ln w="12700">
            <a:miter lim="400000"/>
          </a:ln>
        </p:spPr>
      </p:pic>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A History of Open Source ....</a:t>
            </a:r>
          </a:p>
        </p:txBody>
      </p:sp>
      <p:pic>
        <p:nvPicPr>
          <p:cNvPr id="992" name="Untitled.png"/>
          <p:cNvPicPr/>
          <p:nvPr/>
        </p:nvPicPr>
        <p:blipFill>
          <a:blip r:embed="rId2">
            <a:extLst/>
          </a:blip>
          <a:stretch>
            <a:fillRect/>
          </a:stretch>
        </p:blipFill>
        <p:spPr>
          <a:xfrm>
            <a:off x="1054100" y="2235200"/>
            <a:ext cx="3437568" cy="2768601"/>
          </a:xfrm>
          <a:prstGeom prst="rect">
            <a:avLst/>
          </a:prstGeom>
          <a:ln w="12700">
            <a:miter lim="400000"/>
          </a:ln>
        </p:spPr>
      </p:pic>
      <p:sp>
        <p:nvSpPr>
          <p:cNvPr id="993" name="Shape 993"/>
          <p:cNvSpPr/>
          <p:nvPr/>
        </p:nvSpPr>
        <p:spPr>
          <a:xfrm>
            <a:off x="4800600" y="32385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http://www.vimeo.com/7307422</a:t>
            </a:r>
          </a:p>
        </p:txBody>
      </p:sp>
      <p:pic>
        <p:nvPicPr>
          <p:cNvPr id="994" name="Untitled2.png"/>
          <p:cNvPicPr/>
          <p:nvPr/>
        </p:nvPicPr>
        <p:blipFill>
          <a:blip r:embed="rId3">
            <a:extLst/>
          </a:blip>
          <a:stretch>
            <a:fillRect/>
          </a:stretch>
        </p:blipFill>
        <p:spPr>
          <a:xfrm>
            <a:off x="12471400" y="4127500"/>
            <a:ext cx="3484799" cy="2667000"/>
          </a:xfrm>
          <a:prstGeom prst="rect">
            <a:avLst/>
          </a:prstGeom>
          <a:ln w="12700">
            <a:miter lim="400000"/>
          </a:ln>
        </p:spPr>
      </p:pic>
      <p:sp>
        <p:nvSpPr>
          <p:cNvPr id="995" name="Shape 995"/>
          <p:cNvSpPr/>
          <p:nvPr/>
        </p:nvSpPr>
        <p:spPr>
          <a:xfrm>
            <a:off x="6299200" y="51435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http://www.vimeo.com/3800796</a:t>
            </a:r>
          </a:p>
        </p:txBody>
      </p:sp>
      <p:pic>
        <p:nvPicPr>
          <p:cNvPr id="996" name="Untitled3.png"/>
          <p:cNvPicPr/>
          <p:nvPr/>
        </p:nvPicPr>
        <p:blipFill>
          <a:blip r:embed="rId4">
            <a:extLst/>
          </a:blip>
          <a:stretch>
            <a:fillRect/>
          </a:stretch>
        </p:blipFill>
        <p:spPr>
          <a:xfrm>
            <a:off x="1079500" y="6057900"/>
            <a:ext cx="3387990" cy="2501900"/>
          </a:xfrm>
          <a:prstGeom prst="rect">
            <a:avLst/>
          </a:prstGeom>
          <a:ln w="12700">
            <a:miter lim="400000"/>
          </a:ln>
        </p:spPr>
      </p:pic>
      <p:sp>
        <p:nvSpPr>
          <p:cNvPr id="997" name="Shape 997"/>
          <p:cNvSpPr/>
          <p:nvPr/>
        </p:nvSpPr>
        <p:spPr>
          <a:xfrm>
            <a:off x="4800600" y="69977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http://www.vimeo.com/6215179</a:t>
            </a:r>
          </a:p>
        </p:txBody>
      </p:sp>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Other Resources</a:t>
            </a:r>
          </a:p>
        </p:txBody>
      </p:sp>
      <p:sp>
        <p:nvSpPr>
          <p:cNvPr id="1000" name="Shape 1000"/>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Hobbes Internet Timeline</a:t>
            </a:r>
          </a:p>
          <a:p>
            <a:pPr lvl="1">
              <a:defRPr sz="1800">
                <a:solidFill>
                  <a:srgbClr val="000000"/>
                </a:solidFill>
              </a:defRPr>
            </a:pPr>
            <a:r>
              <a:rPr sz="3600">
                <a:solidFill>
                  <a:srgbClr val="00FDFF"/>
                </a:solidFill>
              </a:rPr>
              <a:t>http://www.zakon.org/robert/internet/timeline/</a:t>
            </a:r>
          </a:p>
          <a:p>
            <a:pPr lvl="0">
              <a:defRPr sz="1800">
                <a:solidFill>
                  <a:srgbClr val="000000"/>
                </a:solidFill>
              </a:defRPr>
            </a:pPr>
            <a:r>
              <a:rPr sz="3600">
                <a:solidFill>
                  <a:srgbClr val="FFFFFF"/>
                </a:solidFill>
              </a:rPr>
              <a:t>A Brief History of the Internet.  Barry M. Leiner,  et al. 2009. SIGCOMM Comput. Commun. Rev. 39, 5 (October 2009), 22-31. DOI=10.1145/1629607.1629613</a:t>
            </a:r>
            <a:endParaRPr sz="3600">
              <a:solidFill>
                <a:srgbClr val="00FDFF"/>
              </a:solidFill>
            </a:endParaRPr>
          </a:p>
          <a:p>
            <a:pPr lvl="1">
              <a:defRPr sz="1800">
                <a:solidFill>
                  <a:srgbClr val="000000"/>
                </a:solidFill>
              </a:defRPr>
            </a:pPr>
            <a:r>
              <a:rPr sz="3600">
                <a:solidFill>
                  <a:srgbClr val="00FDFF"/>
                </a:solidFill>
              </a:rPr>
              <a:t> </a:t>
            </a:r>
            <a:r>
              <a:rPr sz="3600">
                <a:solidFill>
                  <a:srgbClr val="00FDFF"/>
                </a:solidFill>
                <a:hlinkClick r:id="rId3"/>
              </a:rPr>
              <a:t>http://doi.acm.org.proxy.lib.umich.edu/10.1145/1629607.1629613</a:t>
            </a:r>
          </a:p>
        </p:txBody>
      </p:sp>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400">
                <a:solidFill>
                  <a:srgbClr val="00F900"/>
                </a:solidFill>
              </a:rPr>
              <a:t>Additional Source Information</a:t>
            </a:r>
          </a:p>
        </p:txBody>
      </p:sp>
      <p:sp>
        <p:nvSpPr>
          <p:cNvPr id="1005" name="Shape 1005"/>
          <p:cNvSpPr>
            <a:spLocks noGrp="1"/>
          </p:cNvSpPr>
          <p:nvPr>
            <p:ph type="body" idx="1"/>
          </p:nvPr>
        </p:nvSpPr>
        <p:spPr>
          <a:prstGeom prst="rect">
            <a:avLst/>
          </a:prstGeom>
        </p:spPr>
        <p:txBody>
          <a:bodyPr/>
          <a:lstStyle/>
          <a:p>
            <a:pPr lvl="0">
              <a:defRPr sz="1800">
                <a:solidFill>
                  <a:srgbClr val="000000"/>
                </a:solidFill>
              </a:defRPr>
            </a:pPr>
            <a:r>
              <a:rPr>
                <a:solidFill>
                  <a:srgbClr val="FFFFFF"/>
                </a:solidFill>
              </a:rPr>
              <a:t>TuringBombeBletchleyPark: Sarah Hartwell, Wikimedia Commons, </a:t>
            </a:r>
            <a:r>
              <a:rPr u="sng">
                <a:solidFill>
                  <a:srgbClr val="FFFFFF"/>
                </a:solidFill>
                <a:hlinkClick r:id="rId2"/>
              </a:rPr>
              <a:t>http://upload.wikimedia.org/wikipedia/commons/2/23/TuringBombeBletchleyPark.jpg</a:t>
            </a:r>
            <a:r>
              <a:rPr>
                <a:solidFill>
                  <a:srgbClr val="FFFFFF"/>
                </a:solidFill>
              </a:rPr>
              <a:t>. CC: BY-SA, </a:t>
            </a:r>
            <a:r>
              <a:rPr u="sng">
                <a:solidFill>
                  <a:srgbClr val="FFFFFF"/>
                </a:solidFill>
                <a:hlinkClick r:id="rId3"/>
              </a:rPr>
              <a:t>http://creativecommons.org/licenses/by-sa/3.0/deed.en</a:t>
            </a:r>
            <a:endParaRPr>
              <a:solidFill>
                <a:srgbClr val="FFFFFF"/>
              </a:solidFill>
            </a:endParaRPr>
          </a:p>
          <a:p>
            <a:pPr lvl="0">
              <a:defRPr sz="1800">
                <a:solidFill>
                  <a:srgbClr val="000000"/>
                </a:solidFill>
              </a:defRPr>
            </a:pPr>
            <a:r>
              <a:rPr>
                <a:solidFill>
                  <a:srgbClr val="FFFFFF"/>
                </a:solidFill>
              </a:rPr>
              <a:t>SSEM Manchester museum: Parrot of Doom, Wikimedia Commons, </a:t>
            </a:r>
            <a:r>
              <a:rPr u="sng">
                <a:solidFill>
                  <a:srgbClr val="FFFFFF"/>
                </a:solidFill>
                <a:hlinkClick r:id="rId4"/>
              </a:rPr>
              <a:t>http://commons.wikimedia.org/wiki/File:SSEM_Manchester_museum.jpg</a:t>
            </a:r>
            <a:r>
              <a:rPr>
                <a:solidFill>
                  <a:srgbClr val="FFFFFF"/>
                </a:solidFill>
              </a:rPr>
              <a:t>, CC: BY-SA, </a:t>
            </a:r>
            <a:r>
              <a:rPr u="sng">
                <a:solidFill>
                  <a:srgbClr val="FFFFFF"/>
                </a:solidFill>
                <a:hlinkClick r:id="rId3"/>
              </a:rPr>
              <a:t>http://creativecommons.org/licenses/by-sa/3.0/deed.en</a:t>
            </a:r>
            <a:r>
              <a:rPr>
                <a:solidFill>
                  <a:srgbClr val="FFFFFF"/>
                </a:solidFill>
              </a:rPr>
              <a:t> </a:t>
            </a:r>
          </a:p>
          <a:p>
            <a:pPr lvl="0">
              <a:defRPr sz="1800">
                <a:solidFill>
                  <a:srgbClr val="000000"/>
                </a:solidFill>
              </a:defRPr>
            </a:pPr>
            <a:r>
              <a:rPr>
                <a:solidFill>
                  <a:srgbClr val="FFFFFF"/>
                </a:solidFill>
              </a:rPr>
              <a:t>John f nash 200611023: Elke Wetzig, Wikimedia Commons, </a:t>
            </a:r>
            <a:r>
              <a:rPr u="sng">
                <a:solidFill>
                  <a:srgbClr val="FFFFFF"/>
                </a:solidFill>
                <a:hlinkClick r:id="rId5"/>
              </a:rPr>
              <a:t>http://en.wikipedia.org/wiki/File:John_f_nash_20061102_3.jpg</a:t>
            </a:r>
            <a:r>
              <a:rPr>
                <a:solidFill>
                  <a:srgbClr val="FFFFFF"/>
                </a:solidFill>
              </a:rPr>
              <a:t>, CC: BY-SA, </a:t>
            </a:r>
            <a:r>
              <a:rPr u="sng">
                <a:solidFill>
                  <a:srgbClr val="FFFFFF"/>
                </a:solidFill>
                <a:hlinkClick r:id="rId3"/>
              </a:rPr>
              <a:t>http://creativecommons.org/licenses/by-sa/3.0/deed.en</a:t>
            </a:r>
            <a:endParaRPr>
              <a:solidFill>
                <a:srgbClr val="FFFFFF"/>
              </a:solidFill>
            </a:endParaRPr>
          </a:p>
          <a:p>
            <a:pPr lvl="0">
              <a:defRPr sz="1800">
                <a:solidFill>
                  <a:srgbClr val="000000"/>
                </a:solidFill>
              </a:defRPr>
            </a:pPr>
            <a:r>
              <a:rPr>
                <a:solidFill>
                  <a:srgbClr val="FFFFFF"/>
                </a:solidFill>
              </a:rPr>
              <a:t>US Mail: Steve Johnson, Flickr, </a:t>
            </a:r>
            <a:r>
              <a:rPr u="sng">
                <a:solidFill>
                  <a:srgbClr val="FFFFFF"/>
                </a:solidFill>
                <a:hlinkClick r:id="rId6"/>
              </a:rPr>
              <a:t>http://www.flickr.com/photos/stephoto/1519649375/</a:t>
            </a:r>
            <a:r>
              <a:rPr>
                <a:solidFill>
                  <a:srgbClr val="FFFFFF"/>
                </a:solidFill>
              </a:rPr>
              <a:t>, CC:BY-SA, </a:t>
            </a:r>
            <a:r>
              <a:rPr u="sng">
                <a:solidFill>
                  <a:srgbClr val="FFFFFF"/>
                </a:solidFill>
                <a:hlinkClick r:id="rId7"/>
              </a:rPr>
              <a:t>http://creativecommons.org/licenses/by-sa/2.0/deed.en</a:t>
            </a:r>
            <a:r>
              <a:rPr>
                <a:solidFill>
                  <a:srgbClr val="FFFFFF"/>
                </a:solidFill>
              </a:rPr>
              <a:t> </a:t>
            </a:r>
          </a:p>
          <a:p>
            <a:pPr lvl="0">
              <a:defRPr sz="1800">
                <a:solidFill>
                  <a:srgbClr val="000000"/>
                </a:solidFill>
              </a:defRPr>
            </a:pPr>
            <a:r>
              <a:rPr>
                <a:solidFill>
                  <a:srgbClr val="FFFFFF"/>
                </a:solidFill>
              </a:rPr>
              <a:t>EPFL CRAY-I 1: Rama, Wikimedia Commons, </a:t>
            </a:r>
            <a:r>
              <a:rPr u="sng">
                <a:solidFill>
                  <a:srgbClr val="FFFFFF"/>
                </a:solidFill>
                <a:hlinkClick r:id="rId8"/>
              </a:rPr>
              <a:t>http://commons.wikimedia.org/wiki/File:EPFL_CRAY-I_1.jpg</a:t>
            </a:r>
            <a:r>
              <a:rPr>
                <a:solidFill>
                  <a:srgbClr val="FFFFFF"/>
                </a:solidFill>
              </a:rPr>
              <a:t>, CC:BY-SA, </a:t>
            </a:r>
            <a:r>
              <a:rPr u="sng">
                <a:solidFill>
                  <a:srgbClr val="FFFFFF"/>
                </a:solidFill>
                <a:hlinkClick r:id="rId9"/>
              </a:rPr>
              <a:t>http://creativecommons.org/licenses/by-sa/2.0/fr/deed.en</a:t>
            </a:r>
            <a:r>
              <a:rPr>
                <a:solidFill>
                  <a:srgbClr val="FFFFFF"/>
                </a:solidFill>
              </a:rPr>
              <a:t> </a:t>
            </a:r>
          </a:p>
          <a:p>
            <a:pPr lvl="0">
              <a:defRPr sz="1800">
                <a:solidFill>
                  <a:srgbClr val="000000"/>
                </a:solidFill>
              </a:defRPr>
            </a:pPr>
            <a:r>
              <a:rPr>
                <a:solidFill>
                  <a:srgbClr val="FFFFFF"/>
                </a:solidFill>
              </a:rPr>
              <a:t>Mitchell Baker: James Duncan Davidson/O’Reilly Media, Wikimedia Commons, </a:t>
            </a:r>
            <a:r>
              <a:rPr u="sng">
                <a:solidFill>
                  <a:srgbClr val="FFFFFF"/>
                </a:solidFill>
                <a:hlinkClick r:id="rId10"/>
              </a:rPr>
              <a:t>http://upload.wikimedia.org/wikipedia/commons/8/8a/Mitchell_Baker.jpg</a:t>
            </a:r>
            <a:r>
              <a:rPr>
                <a:solidFill>
                  <a:srgbClr val="FFFFFF"/>
                </a:solidFill>
              </a:rPr>
              <a:t>,  CC: BY, </a:t>
            </a:r>
            <a:r>
              <a:rPr u="sng">
                <a:solidFill>
                  <a:srgbClr val="FFFFFF"/>
                </a:solidFill>
                <a:hlinkClick r:id="rId11"/>
              </a:rPr>
              <a:t>http://creativecommons.org/licenses/by/2.0/deed.en</a:t>
            </a:r>
            <a:r>
              <a:rPr>
                <a:solidFill>
                  <a:srgbClr val="FFFFFF"/>
                </a:solidFill>
              </a:rPr>
              <a:t> </a:t>
            </a:r>
          </a:p>
        </p:txBody>
      </p:sp>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400">
                <a:solidFill>
                  <a:srgbClr val="00F900"/>
                </a:solidFill>
              </a:rPr>
              <a:t>Reuse of these materials</a:t>
            </a:r>
          </a:p>
        </p:txBody>
      </p:sp>
      <p:sp>
        <p:nvSpPr>
          <p:cNvPr id="1008" name="Shape 1008"/>
          <p:cNvSpPr>
            <a:spLocks noGrp="1"/>
          </p:cNvSpPr>
          <p:nvPr>
            <p:ph type="body" idx="1"/>
          </p:nvPr>
        </p:nvSpPr>
        <p:spPr>
          <a:prstGeom prst="rect">
            <a:avLst/>
          </a:prstGeom>
        </p:spPr>
        <p:txBody>
          <a:bodyPr/>
          <a:lstStyle/>
          <a:p>
            <a:pPr lvl="0">
              <a:defRPr sz="1800">
                <a:solidFill>
                  <a:srgbClr val="000000"/>
                </a:solidFill>
              </a:defRPr>
            </a:pPr>
            <a:r>
              <a:rPr sz="3400">
                <a:solidFill>
                  <a:srgbClr val="FFFFFF"/>
                </a:solidFill>
              </a:rPr>
              <a:t>I intend for these materials to be reusable as open educational resources for those who would do so in a responsible manner</a:t>
            </a:r>
          </a:p>
          <a:p>
            <a:pPr lvl="0">
              <a:defRPr sz="1800">
                <a:solidFill>
                  <a:srgbClr val="000000"/>
                </a:solidFill>
              </a:defRPr>
            </a:pPr>
            <a:r>
              <a:rPr sz="3400">
                <a:solidFill>
                  <a:srgbClr val="FFFFFF"/>
                </a:solidFill>
              </a:rPr>
              <a:t>Please contact me if you are interested in reusing or remixing these materials in your own teaching or educational context</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John Forbes Nash</a:t>
            </a:r>
          </a:p>
        </p:txBody>
      </p:sp>
      <p:sp>
        <p:nvSpPr>
          <p:cNvPr id="100" name="Shape 100"/>
          <p:cNvSpPr>
            <a:spLocks noGrp="1"/>
          </p:cNvSpPr>
          <p:nvPr>
            <p:ph type="body" idx="1"/>
          </p:nvPr>
        </p:nvSpPr>
        <p:spPr>
          <a:xfrm>
            <a:off x="1155700" y="2603500"/>
            <a:ext cx="9601200" cy="5130800"/>
          </a:xfrm>
          <a:prstGeom prst="rect">
            <a:avLst/>
          </a:prstGeom>
        </p:spPr>
        <p:txBody>
          <a:bodyPr/>
          <a:lstStyle/>
          <a:p>
            <a:pPr lvl="0">
              <a:defRPr sz="1800">
                <a:solidFill>
                  <a:srgbClr val="000000"/>
                </a:solidFill>
              </a:defRPr>
            </a:pPr>
            <a:r>
              <a:rPr sz="3600">
                <a:solidFill>
                  <a:srgbClr val="FFFFFF"/>
                </a:solidFill>
              </a:rPr>
              <a:t>Received his Phd. Mathematics at Princeton in 1950 at 22 years old</a:t>
            </a:r>
          </a:p>
          <a:p>
            <a:pPr lvl="0">
              <a:defRPr sz="1800">
                <a:solidFill>
                  <a:srgbClr val="000000"/>
                </a:solidFill>
              </a:defRPr>
            </a:pPr>
            <a:r>
              <a:rPr sz="3600">
                <a:solidFill>
                  <a:srgbClr val="FFFFFF"/>
                </a:solidFill>
              </a:rPr>
              <a:t>Mathematics faculty at MIT - 1951 - 1958</a:t>
            </a:r>
          </a:p>
          <a:p>
            <a:pPr lvl="0">
              <a:defRPr sz="1800">
                <a:solidFill>
                  <a:srgbClr val="000000"/>
                </a:solidFill>
              </a:defRPr>
            </a:pPr>
            <a:r>
              <a:rPr sz="3600">
                <a:solidFill>
                  <a:srgbClr val="FFFFFF"/>
                </a:solidFill>
              </a:rPr>
              <a:t>Schizophrenia 1959 - 1995</a:t>
            </a:r>
          </a:p>
          <a:p>
            <a:pPr lvl="0">
              <a:defRPr sz="1800">
                <a:solidFill>
                  <a:srgbClr val="000000"/>
                </a:solidFill>
              </a:defRPr>
            </a:pPr>
            <a:r>
              <a:rPr sz="3600">
                <a:solidFill>
                  <a:srgbClr val="FFFFFF"/>
                </a:solidFill>
              </a:rPr>
              <a:t>Nobel Prize in Economic Sciences - 1994</a:t>
            </a:r>
          </a:p>
        </p:txBody>
      </p:sp>
      <p:sp>
        <p:nvSpPr>
          <p:cNvPr id="101" name="Shape 101"/>
          <p:cNvSpPr/>
          <p:nvPr/>
        </p:nvSpPr>
        <p:spPr>
          <a:xfrm>
            <a:off x="3729483" y="8369300"/>
            <a:ext cx="87790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http://en.wikipedia.org/wiki/John_Forbes_Nash</a:t>
            </a:r>
          </a:p>
        </p:txBody>
      </p:sp>
      <p:pic>
        <p:nvPicPr>
          <p:cNvPr id="102" name="436px-John_f_nash_20061102_3.jpg"/>
          <p:cNvPicPr/>
          <p:nvPr/>
        </p:nvPicPr>
        <p:blipFill>
          <a:blip r:embed="rId2">
            <a:extLst/>
          </a:blip>
          <a:stretch>
            <a:fillRect/>
          </a:stretch>
        </p:blipFill>
        <p:spPr>
          <a:xfrm>
            <a:off x="11379031" y="2603500"/>
            <a:ext cx="3949870" cy="5435600"/>
          </a:xfrm>
          <a:prstGeom prst="rect">
            <a:avLst/>
          </a:prstGeom>
          <a:ln w="12700">
            <a:miter lim="400000"/>
          </a:ln>
        </p:spPr>
      </p:pic>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Phone Line Networking</a:t>
            </a:r>
          </a:p>
        </p:txBody>
      </p:sp>
      <p:pic>
        <p:nvPicPr>
          <p:cNvPr id="105" name="11949839031316979841alcatel_oxo_nicolas_cle_.svg.med.png"/>
          <p:cNvPicPr/>
          <p:nvPr/>
        </p:nvPicPr>
        <p:blipFill>
          <a:blip r:embed="rId2">
            <a:extLst/>
          </a:blip>
          <a:stretch>
            <a:fillRect/>
          </a:stretch>
        </p:blipFill>
        <p:spPr>
          <a:xfrm>
            <a:off x="4216400" y="2489200"/>
            <a:ext cx="3810000" cy="1943100"/>
          </a:xfrm>
          <a:prstGeom prst="rect">
            <a:avLst/>
          </a:prstGeom>
          <a:ln w="12700">
            <a:miter lim="400000"/>
          </a:ln>
        </p:spPr>
      </p:pic>
      <p:sp>
        <p:nvSpPr>
          <p:cNvPr id="106" name="Shape 106"/>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lvl="0"/>
            <a:endParaRPr/>
          </a:p>
        </p:txBody>
      </p:sp>
      <p:sp>
        <p:nvSpPr>
          <p:cNvPr id="107" name="Shape 107"/>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lvl="0"/>
            <a:endParaRPr/>
          </a:p>
        </p:txBody>
      </p:sp>
      <p:grpSp>
        <p:nvGrpSpPr>
          <p:cNvPr id="124" name="Group 124"/>
          <p:cNvGrpSpPr/>
          <p:nvPr/>
        </p:nvGrpSpPr>
        <p:grpSpPr>
          <a:xfrm>
            <a:off x="731837" y="2673225"/>
            <a:ext cx="1130301" cy="812926"/>
            <a:chOff x="0" y="0"/>
            <a:chExt cx="1130300" cy="812925"/>
          </a:xfrm>
        </p:grpSpPr>
        <p:grpSp>
          <p:nvGrpSpPr>
            <p:cNvPr id="122" name="Group 122"/>
            <p:cNvGrpSpPr/>
            <p:nvPr/>
          </p:nvGrpSpPr>
          <p:grpSpPr>
            <a:xfrm>
              <a:off x="0" y="0"/>
              <a:ext cx="1130301" cy="812926"/>
              <a:chOff x="0" y="0"/>
              <a:chExt cx="1130300" cy="812925"/>
            </a:xfrm>
          </p:grpSpPr>
          <p:grpSp>
            <p:nvGrpSpPr>
              <p:cNvPr id="120" name="Group 120"/>
              <p:cNvGrpSpPr/>
              <p:nvPr/>
            </p:nvGrpSpPr>
            <p:grpSpPr>
              <a:xfrm>
                <a:off x="0" y="0"/>
                <a:ext cx="1130301" cy="812926"/>
                <a:chOff x="0" y="0"/>
                <a:chExt cx="1130300" cy="812925"/>
              </a:xfrm>
            </p:grpSpPr>
            <p:grpSp>
              <p:nvGrpSpPr>
                <p:cNvPr id="110" name="Group 110"/>
                <p:cNvGrpSpPr/>
                <p:nvPr/>
              </p:nvGrpSpPr>
              <p:grpSpPr>
                <a:xfrm>
                  <a:off x="154551" y="0"/>
                  <a:ext cx="823505" cy="519264"/>
                  <a:chOff x="0" y="0"/>
                  <a:chExt cx="823504" cy="519263"/>
                </a:xfrm>
              </p:grpSpPr>
              <p:sp>
                <p:nvSpPr>
                  <p:cNvPr id="108" name="Shape 108"/>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09" name="Shape 109"/>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117" name="Group 117"/>
                <p:cNvGrpSpPr/>
                <p:nvPr/>
              </p:nvGrpSpPr>
              <p:grpSpPr>
                <a:xfrm>
                  <a:off x="0" y="676806"/>
                  <a:ext cx="1130301" cy="136120"/>
                  <a:chOff x="0" y="0"/>
                  <a:chExt cx="1130300" cy="136118"/>
                </a:xfrm>
              </p:grpSpPr>
              <p:sp>
                <p:nvSpPr>
                  <p:cNvPr id="111" name="Shape 111"/>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12" name="Shape 112"/>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13" name="Shape 113"/>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14" name="Shape 114"/>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15" name="Shape 115"/>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16" name="Shape 116"/>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118" name="Shape 118"/>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19" name="Shape 119"/>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121" name="Shape 121"/>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123"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125" name="11949839031316979841alcatel_oxo_nicolas_cle_.svg.med.png"/>
          <p:cNvPicPr/>
          <p:nvPr/>
        </p:nvPicPr>
        <p:blipFill>
          <a:blip r:embed="rId2">
            <a:extLst/>
          </a:blip>
          <a:stretch>
            <a:fillRect/>
          </a:stretch>
        </p:blipFill>
        <p:spPr>
          <a:xfrm>
            <a:off x="11798300" y="2108200"/>
            <a:ext cx="3810000" cy="1943100"/>
          </a:xfrm>
          <a:prstGeom prst="rect">
            <a:avLst/>
          </a:prstGeom>
          <a:ln w="12700">
            <a:miter lim="400000"/>
          </a:ln>
        </p:spPr>
      </p:pic>
      <p:pic>
        <p:nvPicPr>
          <p:cNvPr id="126" name="11949839031316979841alcatel_oxo_nicolas_cle_.svg.med.png"/>
          <p:cNvPicPr/>
          <p:nvPr/>
        </p:nvPicPr>
        <p:blipFill>
          <a:blip r:embed="rId2">
            <a:extLst/>
          </a:blip>
          <a:stretch>
            <a:fillRect/>
          </a:stretch>
        </p:blipFill>
        <p:spPr>
          <a:xfrm>
            <a:off x="11557000" y="4356100"/>
            <a:ext cx="3810000" cy="1943100"/>
          </a:xfrm>
          <a:prstGeom prst="rect">
            <a:avLst/>
          </a:prstGeom>
          <a:ln w="12700">
            <a:miter lim="400000"/>
          </a:ln>
        </p:spPr>
      </p:pic>
      <p:grpSp>
        <p:nvGrpSpPr>
          <p:cNvPr id="143" name="Group 143"/>
          <p:cNvGrpSpPr/>
          <p:nvPr/>
        </p:nvGrpSpPr>
        <p:grpSpPr>
          <a:xfrm>
            <a:off x="731837" y="4159125"/>
            <a:ext cx="1130301" cy="812926"/>
            <a:chOff x="0" y="0"/>
            <a:chExt cx="1130300" cy="812925"/>
          </a:xfrm>
        </p:grpSpPr>
        <p:grpSp>
          <p:nvGrpSpPr>
            <p:cNvPr id="141" name="Group 141"/>
            <p:cNvGrpSpPr/>
            <p:nvPr/>
          </p:nvGrpSpPr>
          <p:grpSpPr>
            <a:xfrm>
              <a:off x="0" y="0"/>
              <a:ext cx="1130301" cy="812926"/>
              <a:chOff x="0" y="0"/>
              <a:chExt cx="1130300" cy="812925"/>
            </a:xfrm>
          </p:grpSpPr>
          <p:grpSp>
            <p:nvGrpSpPr>
              <p:cNvPr id="139" name="Group 139"/>
              <p:cNvGrpSpPr/>
              <p:nvPr/>
            </p:nvGrpSpPr>
            <p:grpSpPr>
              <a:xfrm>
                <a:off x="0" y="0"/>
                <a:ext cx="1130301" cy="812926"/>
                <a:chOff x="0" y="0"/>
                <a:chExt cx="1130300" cy="812925"/>
              </a:xfrm>
            </p:grpSpPr>
            <p:grpSp>
              <p:nvGrpSpPr>
                <p:cNvPr id="129" name="Group 129"/>
                <p:cNvGrpSpPr/>
                <p:nvPr/>
              </p:nvGrpSpPr>
              <p:grpSpPr>
                <a:xfrm>
                  <a:off x="154551" y="0"/>
                  <a:ext cx="823505" cy="519264"/>
                  <a:chOff x="0" y="0"/>
                  <a:chExt cx="823504" cy="519263"/>
                </a:xfrm>
              </p:grpSpPr>
              <p:sp>
                <p:nvSpPr>
                  <p:cNvPr id="127" name="Shape 127"/>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28" name="Shape 128"/>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136" name="Group 136"/>
                <p:cNvGrpSpPr/>
                <p:nvPr/>
              </p:nvGrpSpPr>
              <p:grpSpPr>
                <a:xfrm>
                  <a:off x="0" y="676806"/>
                  <a:ext cx="1130301" cy="136120"/>
                  <a:chOff x="0" y="0"/>
                  <a:chExt cx="1130300" cy="136118"/>
                </a:xfrm>
              </p:grpSpPr>
              <p:sp>
                <p:nvSpPr>
                  <p:cNvPr id="130" name="Shape 130"/>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31" name="Shape 131"/>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32" name="Shape 132"/>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33" name="Shape 133"/>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34" name="Shape 134"/>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135" name="Shape 135"/>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137" name="Shape 137"/>
                <p:cNvSpPr/>
                <p:nvPr/>
              </p:nvSpPr>
              <p:spPr>
                <a:xfrm>
                  <a:off x="156857" y="535648"/>
                  <a:ext cx="822353" cy="133598"/>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138" name="Shape 138"/>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140" name="Shape 140"/>
              <p:cNvSpPr/>
              <p:nvPr/>
            </p:nvSpPr>
            <p:spPr>
              <a:xfrm rot="10800000" flipH="1">
                <a:off x="208759" y="578499"/>
                <a:ext cx="88810" cy="13865"/>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142" name="Snapshot 2008-09-30 11-49-33.jpg"/>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144" name="11949839031316979841alcatel_oxo_nicolas_cle_.svg.med.png"/>
          <p:cNvPicPr/>
          <p:nvPr/>
        </p:nvPicPr>
        <p:blipFill>
          <a:blip r:embed="rId2">
            <a:extLst/>
          </a:blip>
          <a:stretch>
            <a:fillRect/>
          </a:stretch>
        </p:blipFill>
        <p:spPr>
          <a:xfrm>
            <a:off x="11557000" y="6705600"/>
            <a:ext cx="3810000" cy="1943100"/>
          </a:xfrm>
          <a:prstGeom prst="rect">
            <a:avLst/>
          </a:prstGeom>
          <a:ln w="12700">
            <a:miter lim="400000"/>
          </a:ln>
        </p:spPr>
      </p:pic>
      <p:pic>
        <p:nvPicPr>
          <p:cNvPr id="145" name="11949839031316979841alcatel_oxo_nicolas_cle_.svg.med.png"/>
          <p:cNvPicPr/>
          <p:nvPr/>
        </p:nvPicPr>
        <p:blipFill>
          <a:blip r:embed="rId2">
            <a:extLst/>
          </a:blip>
          <a:stretch>
            <a:fillRect/>
          </a:stretch>
        </p:blipFill>
        <p:spPr>
          <a:xfrm>
            <a:off x="5397500" y="5181600"/>
            <a:ext cx="3810000" cy="1943100"/>
          </a:xfrm>
          <a:prstGeom prst="rect">
            <a:avLst/>
          </a:prstGeom>
          <a:ln w="12700">
            <a:miter lim="400000"/>
          </a:ln>
        </p:spPr>
      </p:pic>
      <p:sp>
        <p:nvSpPr>
          <p:cNvPr id="146" name="Shape 146"/>
          <p:cNvSpPr/>
          <p:nvPr/>
        </p:nvSpPr>
        <p:spPr>
          <a:xfrm flipH="1">
            <a:off x="8854954" y="3295134"/>
            <a:ext cx="2719208" cy="1479584"/>
          </a:xfrm>
          <a:prstGeom prst="line">
            <a:avLst/>
          </a:prstGeom>
          <a:ln w="76200">
            <a:solidFill>
              <a:srgbClr val="FFFB00"/>
            </a:solidFill>
            <a:miter lim="400000"/>
            <a:headEnd type="triangle"/>
            <a:tailEnd type="triangle"/>
          </a:ln>
        </p:spPr>
        <p:txBody>
          <a:bodyPr lIns="0" tIns="0" rIns="0" bIns="0"/>
          <a:lstStyle/>
          <a:p>
            <a:pPr lvl="0"/>
            <a:endParaRPr/>
          </a:p>
        </p:txBody>
      </p:sp>
      <p:sp>
        <p:nvSpPr>
          <p:cNvPr id="147" name="Shape 147"/>
          <p:cNvSpPr/>
          <p:nvPr/>
        </p:nvSpPr>
        <p:spPr>
          <a:xfrm flipH="1" flipV="1">
            <a:off x="13416343" y="5823351"/>
            <a:ext cx="41157" cy="802513"/>
          </a:xfrm>
          <a:prstGeom prst="line">
            <a:avLst/>
          </a:prstGeom>
          <a:ln w="76200">
            <a:solidFill>
              <a:srgbClr val="FFFB00"/>
            </a:solidFill>
            <a:miter lim="400000"/>
            <a:headEnd type="triangle"/>
            <a:tailEnd type="triangle"/>
          </a:ln>
        </p:spPr>
        <p:txBody>
          <a:bodyPr lIns="0" tIns="0" rIns="0" bIns="0"/>
          <a:lstStyle/>
          <a:p>
            <a:pPr lvl="0"/>
            <a:endParaRPr/>
          </a:p>
        </p:txBody>
      </p:sp>
      <p:sp>
        <p:nvSpPr>
          <p:cNvPr id="148" name="Shape 148"/>
          <p:cNvSpPr/>
          <p:nvPr/>
        </p:nvSpPr>
        <p:spPr>
          <a:xfrm>
            <a:off x="3590490" y="45212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Dialup</a:t>
            </a:r>
          </a:p>
        </p:txBody>
      </p:sp>
      <p:sp>
        <p:nvSpPr>
          <p:cNvPr id="149" name="Shape 149"/>
          <p:cNvSpPr/>
          <p:nvPr/>
        </p:nvSpPr>
        <p:spPr>
          <a:xfrm>
            <a:off x="9321018" y="26162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Leased</a:t>
            </a:r>
          </a:p>
        </p:txBody>
      </p:sp>
      <p:pic>
        <p:nvPicPr>
          <p:cNvPr id="150" name="Acoustic_coupler_20041015_175456_1.jpg"/>
          <p:cNvPicPr/>
          <p:nvPr/>
        </p:nvPicPr>
        <p:blipFill>
          <a:blip r:embed="rId4">
            <a:extLst/>
          </a:blip>
          <a:stretch>
            <a:fillRect/>
          </a:stretch>
        </p:blipFill>
        <p:spPr>
          <a:xfrm>
            <a:off x="604205" y="5522118"/>
            <a:ext cx="1846896" cy="1409701"/>
          </a:xfrm>
          <a:prstGeom prst="rect">
            <a:avLst/>
          </a:prstGeom>
          <a:ln w="12700">
            <a:miter lim="400000"/>
          </a:ln>
        </p:spPr>
      </p:pic>
      <p:sp>
        <p:nvSpPr>
          <p:cNvPr id="151" name="Shape 151"/>
          <p:cNvSpPr/>
          <p:nvPr/>
        </p:nvSpPr>
        <p:spPr>
          <a:xfrm>
            <a:off x="-1092" y="7677150"/>
            <a:ext cx="6896101" cy="86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2600">
                <a:solidFill>
                  <a:srgbClr val="FFFFFF"/>
                </a:solidFill>
                <a:latin typeface="+mn-lt"/>
                <a:ea typeface="+mn-ea"/>
                <a:cs typeface="+mn-cs"/>
                <a:sym typeface="Gill Sans"/>
              </a:rPr>
              <a:t>Clipart: </a:t>
            </a:r>
            <a:r>
              <a:rPr sz="2500">
                <a:solidFill>
                  <a:srgbClr val="FFFFFF"/>
                </a:solidFill>
                <a:latin typeface="+mn-lt"/>
                <a:ea typeface="+mn-ea"/>
                <a:cs typeface="+mn-cs"/>
                <a:sym typeface="Gill Sans"/>
                <a:hlinkClick r:id="rId5"/>
              </a:rPr>
              <a:t>http://www.clker.com/search/networksym/1</a:t>
            </a:r>
            <a:endParaRPr sz="2600">
              <a:solidFill>
                <a:srgbClr val="FFFFFF"/>
              </a:solidFill>
              <a:latin typeface="+mn-lt"/>
              <a:ea typeface="+mn-ea"/>
              <a:cs typeface="+mn-cs"/>
              <a:sym typeface="Gill Sans"/>
            </a:endParaRPr>
          </a:p>
          <a:p>
            <a:pPr lvl="0" algn="ctr" defTabSz="546100">
              <a:defRPr sz="1800"/>
            </a:pPr>
            <a:r>
              <a:rPr sz="2600">
                <a:solidFill>
                  <a:srgbClr val="FFFFFF"/>
                </a:solidFill>
                <a:latin typeface="+mn-lt"/>
                <a:ea typeface="+mn-ea"/>
                <a:cs typeface="+mn-cs"/>
                <a:sym typeface="Gill Sans"/>
              </a:rPr>
              <a:t>Modem: </a:t>
            </a:r>
            <a:r>
              <a:rPr sz="2600" u="sng">
                <a:solidFill>
                  <a:srgbClr val="FFFFFF"/>
                </a:solidFill>
                <a:latin typeface="+mn-lt"/>
                <a:ea typeface="+mn-ea"/>
                <a:cs typeface="+mn-cs"/>
                <a:sym typeface="Gill Sans"/>
                <a:hlinkClick r:id="rId6"/>
              </a:rPr>
              <a:t>http://en.wikipedia.org/wiki/Modem</a:t>
            </a:r>
          </a:p>
        </p:txBody>
      </p:sp>
      <p:sp>
        <p:nvSpPr>
          <p:cNvPr id="152" name="Shape 152"/>
          <p:cNvSpPr/>
          <p:nvPr/>
        </p:nvSpPr>
        <p:spPr>
          <a:xfrm flipH="1" flipV="1">
            <a:off x="1934258" y="4588719"/>
            <a:ext cx="3351688" cy="1479822"/>
          </a:xfrm>
          <a:prstGeom prst="line">
            <a:avLst/>
          </a:prstGeom>
          <a:ln w="76200">
            <a:solidFill>
              <a:srgbClr val="FFFB00"/>
            </a:solidFill>
            <a:prstDash val="sysDot"/>
            <a:miter lim="400000"/>
            <a:headEnd type="triangle"/>
          </a:ln>
        </p:spPr>
        <p:txBody>
          <a:bodyPr lIns="0" tIns="0" rIns="0" bIns="0"/>
          <a:lstStyle/>
          <a:p>
            <a:pPr lvl="0"/>
            <a:endParaRP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Dial-Up Access</a:t>
            </a:r>
          </a:p>
        </p:txBody>
      </p:sp>
      <p:sp>
        <p:nvSpPr>
          <p:cNvPr id="155" name="Shape 155"/>
          <p:cNvSpPr>
            <a:spLocks noGrp="1"/>
          </p:cNvSpPr>
          <p:nvPr>
            <p:ph type="body" idx="1"/>
          </p:nvPr>
        </p:nvSpPr>
        <p:spPr>
          <a:xfrm>
            <a:off x="1155700" y="2603500"/>
            <a:ext cx="8140700" cy="5702300"/>
          </a:xfrm>
          <a:prstGeom prst="rect">
            <a:avLst/>
          </a:prstGeom>
        </p:spPr>
        <p:txBody>
          <a:bodyPr/>
          <a:lstStyle/>
          <a:p>
            <a:pPr lvl="0">
              <a:defRPr sz="1800">
                <a:solidFill>
                  <a:srgbClr val="000000"/>
                </a:solidFill>
              </a:defRPr>
            </a:pPr>
            <a:r>
              <a:rPr sz="3600">
                <a:solidFill>
                  <a:srgbClr val="FFFFFF"/>
                </a:solidFill>
              </a:rPr>
              <a:t>You were happy to connect to one computer without having to walk across campus</a:t>
            </a:r>
          </a:p>
          <a:p>
            <a:pPr lvl="0">
              <a:defRPr sz="1800">
                <a:solidFill>
                  <a:srgbClr val="000000"/>
                </a:solidFill>
              </a:defRPr>
            </a:pPr>
            <a:r>
              <a:rPr sz="3600">
                <a:solidFill>
                  <a:srgbClr val="FFFFFF"/>
                </a:solidFill>
              </a:rPr>
              <a:t>You could 'call' other computers long distance</a:t>
            </a:r>
          </a:p>
          <a:p>
            <a:pPr lvl="0">
              <a:defRPr sz="1800">
                <a:solidFill>
                  <a:srgbClr val="000000"/>
                </a:solidFill>
              </a:defRPr>
            </a:pPr>
            <a:r>
              <a:rPr sz="3600">
                <a:solidFill>
                  <a:srgbClr val="FFFFFF"/>
                </a:solidFill>
              </a:rPr>
              <a:t>The characters were encoded as sound</a:t>
            </a:r>
          </a:p>
          <a:p>
            <a:pPr lvl="0">
              <a:defRPr sz="1800">
                <a:solidFill>
                  <a:srgbClr val="000000"/>
                </a:solidFill>
              </a:defRPr>
            </a:pPr>
            <a:r>
              <a:rPr sz="3600">
                <a:solidFill>
                  <a:srgbClr val="FFFFFF"/>
                </a:solidFill>
              </a:rPr>
              <a:t>Pretty Common in the 1970’s</a:t>
            </a:r>
          </a:p>
        </p:txBody>
      </p:sp>
      <p:sp>
        <p:nvSpPr>
          <p:cNvPr id="156" name="Shape 156"/>
          <p:cNvSpPr/>
          <p:nvPr/>
        </p:nvSpPr>
        <p:spPr>
          <a:xfrm>
            <a:off x="2737010" y="8369300"/>
            <a:ext cx="113570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http://deepblue.lib.umich.edu/handle/2027.42/79576    (1969)</a:t>
            </a:r>
          </a:p>
        </p:txBody>
      </p:sp>
      <p:pic>
        <p:nvPicPr>
          <p:cNvPr id="157" name="1969-02-06-BasicOperationOfMTS.png"/>
          <p:cNvPicPr/>
          <p:nvPr/>
        </p:nvPicPr>
        <p:blipFill>
          <a:blip r:embed="rId2">
            <a:extLst/>
          </a:blip>
          <a:stretch>
            <a:fillRect/>
          </a:stretch>
        </p:blipFill>
        <p:spPr>
          <a:xfrm>
            <a:off x="9617635" y="2971226"/>
            <a:ext cx="5664201" cy="4343974"/>
          </a:xfrm>
          <a:prstGeom prst="rect">
            <a:avLst/>
          </a:prstGeom>
          <a:ln w="12700">
            <a:miter lim="400000"/>
          </a:ln>
        </p:spPr>
      </p:pic>
      <p:sp>
        <p:nvSpPr>
          <p:cNvPr id="158" name="Shape 158"/>
          <p:cNvSpPr/>
          <p:nvPr/>
        </p:nvSpPr>
        <p:spPr>
          <a:xfrm>
            <a:off x="14971315" y="80645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6:00</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3650</Words>
  <Application>Microsoft Macintosh PowerPoint</Application>
  <PresentationFormat>Custom</PresentationFormat>
  <Paragraphs>355</Paragraphs>
  <Slides>69</Slides>
  <Notes>11</Notes>
  <HiddenSlides>5</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White</vt:lpstr>
      <vt:lpstr>Internet History</vt:lpstr>
      <vt:lpstr>High Level Phases</vt:lpstr>
      <vt:lpstr>Alan Turing and Bletchley Park</vt:lpstr>
      <vt:lpstr>PowerPoint Presentation</vt:lpstr>
      <vt:lpstr>Post-War (1940s)</vt:lpstr>
      <vt:lpstr>Post-War (1950s)</vt:lpstr>
      <vt:lpstr>John Forbes Nash</vt:lpstr>
      <vt:lpstr>Phone Line Networking</vt:lpstr>
      <vt:lpstr>Dial-Up Access</vt:lpstr>
      <vt:lpstr>Data Transfer with Leased Lines</vt:lpstr>
      <vt:lpstr>Store and Forward Networking</vt:lpstr>
      <vt:lpstr>Store and Forward Networking</vt:lpstr>
      <vt:lpstr>Store and Forward Networking</vt:lpstr>
      <vt:lpstr>Store and Forward Networking</vt:lpstr>
      <vt:lpstr>Store and Forward Networking</vt:lpstr>
      <vt:lpstr>Store and Forward Networking</vt:lpstr>
      <vt:lpstr>PowerPoint Presentation</vt:lpstr>
      <vt:lpstr>Store and Forward Networking</vt:lpstr>
      <vt:lpstr>BITNET</vt:lpstr>
      <vt:lpstr>Research Networks 1960-1980’s</vt:lpstr>
      <vt:lpstr>Efficient Message Transmission:  Packet Switching</vt:lpstr>
      <vt:lpstr>Packet Switching - Postcards</vt:lpstr>
      <vt:lpstr>Packet Switching - Postcards</vt:lpstr>
      <vt:lpstr>Shared Network</vt:lpstr>
      <vt:lpstr>An Example Problem to Solve</vt:lpstr>
      <vt:lpstr>PowerPoint Presentation</vt:lpstr>
      <vt:lpstr>PowerPoint Presentation</vt:lpstr>
      <vt:lpstr>Supercomputers...</vt:lpstr>
      <vt:lpstr>NCSA - Innovation</vt:lpstr>
      <vt:lpstr>NSF Net</vt:lpstr>
      <vt:lpstr>PowerPoint Presentation</vt:lpstr>
      <vt:lpstr>NSF Net</vt:lpstr>
      <vt:lpstr>Michigan's State-Wide Network</vt:lpstr>
      <vt:lpstr>NSFNet @ University of Michigan</vt:lpstr>
      <vt:lpstr>PowerPoint Presentation</vt:lpstr>
      <vt:lpstr>PowerPoint Presentation</vt:lpstr>
      <vt:lpstr>NSF Net Advocacy</vt:lpstr>
      <vt:lpstr>PowerPoint Presentation</vt:lpstr>
      <vt:lpstr>CERN - High-Energy (physics)</vt:lpstr>
      <vt:lpstr>PowerPoint Presentation</vt:lpstr>
      <vt:lpstr>Visits to CERN!</vt:lpstr>
      <vt:lpstr>PowerPoint Presentation</vt:lpstr>
      <vt:lpstr>The Beginning of the Web: CERN</vt:lpstr>
      <vt:lpstr>PowerPoint Presentation</vt:lpstr>
      <vt:lpstr>PowerPoint Presentation</vt:lpstr>
      <vt:lpstr>The First Web Server in America</vt:lpstr>
      <vt:lpstr>1993: Gopher is Dominant</vt:lpstr>
      <vt:lpstr>PowerPoint Presentation</vt:lpstr>
      <vt:lpstr>PowerPoint Presentation</vt:lpstr>
      <vt:lpstr>Steve Jobs and the World-Wide-Web?</vt:lpstr>
      <vt:lpstr>PowerPoint Presentation</vt:lpstr>
      <vt:lpstr>PowerPoint Presentation</vt:lpstr>
      <vt:lpstr>The Explosive Growth of the Web</vt:lpstr>
      <vt:lpstr>Mosaic - Netscape - Mozilla - Firefox</vt:lpstr>
      <vt:lpstr>1994: Year of the Web</vt:lpstr>
      <vt:lpstr>Netscape, JavaScript and FireFox</vt:lpstr>
      <vt:lpstr>Did Microsoft Save the World-Wide Web?</vt:lpstr>
      <vt:lpstr>World-Wide-Web Consortium </vt:lpstr>
      <vt:lpstr>When You Can Assume the Web</vt:lpstr>
      <vt:lpstr>Some Great Books</vt:lpstr>
      <vt:lpstr>PowerPoint Presentation</vt:lpstr>
      <vt:lpstr>The Web Land Rush...</vt:lpstr>
      <vt:lpstr>The Modern Internet</vt:lpstr>
      <vt:lpstr>PowerPoint Presentation</vt:lpstr>
      <vt:lpstr>The “Web Effect”</vt:lpstr>
      <vt:lpstr>A History of Open Source ....</vt:lpstr>
      <vt:lpstr>Other Resources</vt:lpstr>
      <vt:lpstr>Additional Source Information</vt:lpstr>
      <vt:lpstr>Reuse of these materials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History</dc:title>
  <cp:lastModifiedBy>Charles Severance</cp:lastModifiedBy>
  <cp:revision>2</cp:revision>
  <dcterms:modified xsi:type="dcterms:W3CDTF">2014-10-08T01:11:00Z</dcterms:modified>
</cp:coreProperties>
</file>